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9" r:id="rId27"/>
    <p:sldId id="283" r:id="rId28"/>
  </p:sldIdLst>
  <p:sldSz cx="18288000" cy="10287000"/>
  <p:notesSz cx="6858000" cy="9144000"/>
  <p:embeddedFontLst>
    <p:embeddedFont>
      <p:font typeface="Bricolage Grotesque" panose="020B0604020202020204" charset="0"/>
      <p:regular r:id="rId30"/>
    </p:embeddedFont>
    <p:embeddedFont>
      <p:font typeface="Bricolage Grotesque Bold" panose="020B0604020202020204" charset="0"/>
      <p:regular r:id="rId31"/>
    </p:embeddedFont>
    <p:embeddedFont>
      <p:font typeface="Bricolage Grotesque Semi-Bold" panose="020B0604020202020204" charset="0"/>
      <p:regular r:id="rId32"/>
    </p:embeddedFont>
    <p:embeddedFont>
      <p:font typeface="Canva Sans" panose="020B0604020202020204" charset="0"/>
      <p:regular r:id="rId33"/>
    </p:embeddedFont>
    <p:embeddedFont>
      <p:font typeface="Canva Sans Bold" panose="020B0604020202020204" charset="0"/>
      <p:regular r:id="rId34"/>
    </p:embeddedFont>
    <p:embeddedFont>
      <p:font typeface="Laila Bold" panose="020B0604020202020204" charset="0"/>
      <p:regular r:id="rId35"/>
    </p:embeddedFont>
    <p:embeddedFont>
      <p:font typeface="Laila Semi-Bold" panose="020B0604020202020204" charset="0"/>
      <p:regular r:id="rId36"/>
    </p:embeddedFont>
    <p:embeddedFont>
      <p:font typeface="Montserrat Bold" panose="020B0604020202020204" charset="0"/>
      <p:regular r:id="rId37"/>
    </p:embeddedFont>
    <p:embeddedFont>
      <p:font typeface="Montserrat Semi-Bold" panose="020B0604020202020204" charset="0"/>
      <p:regular r:id="rId38"/>
    </p:embeddedFont>
    <p:embeddedFont>
      <p:font typeface="Poppins" panose="00000500000000000000" pitchFamily="2" charset="0"/>
      <p:regular r:id="rId39"/>
      <p:bold r:id="rId40"/>
      <p:italic r:id="rId41"/>
      <p:boldItalic r:id="rId42"/>
    </p:embeddedFont>
    <p:embeddedFont>
      <p:font typeface="Poppins Bold" panose="00000800000000000000" charset="0"/>
      <p:regular r:id="rId43"/>
    </p:embeddedFont>
    <p:embeddedFont>
      <p:font typeface="Poppins Medium" panose="00000600000000000000" pitchFamily="2" charset="0"/>
      <p:regular r:id="rId44"/>
      <p:italic r:id="rId45"/>
    </p:embeddedFont>
    <p:embeddedFont>
      <p:font typeface="Poppins Semi-Bold" panose="020B0604020202020204" charset="0"/>
      <p:regular r:id="rId46"/>
    </p:embeddedFont>
    <p:embeddedFont>
      <p:font typeface="Roboto Bold" panose="020B0604020202020204" charset="0"/>
      <p:regular r:id="rId47"/>
    </p:embeddedFont>
    <p:embeddedFont>
      <p:font typeface="Tahoma" panose="020B0604030504040204" pitchFamily="34" charset="0"/>
      <p:regular r:id="rId48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548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font" Target="fonts/font2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arwal, Abhishek" userId="a87b2355-47a7-4919-863c-9ef1abbe0e86" providerId="ADAL" clId="{5D7AAFC9-AAFF-45AA-A227-BBDA7C49D86B}"/>
    <pc:docChg chg="undo custSel modSld">
      <pc:chgData name="Agarwal, Abhishek" userId="a87b2355-47a7-4919-863c-9ef1abbe0e86" providerId="ADAL" clId="{5D7AAFC9-AAFF-45AA-A227-BBDA7C49D86B}" dt="2026-09-15T11:51:57.053" v="82" actId="20577"/>
      <pc:docMkLst>
        <pc:docMk/>
      </pc:docMkLst>
      <pc:sldChg chg="modSp mod">
        <pc:chgData name="Agarwal, Abhishek" userId="a87b2355-47a7-4919-863c-9ef1abbe0e86" providerId="ADAL" clId="{5D7AAFC9-AAFF-45AA-A227-BBDA7C49D86B}" dt="2026-09-15T11:51:57.053" v="82" actId="20577"/>
        <pc:sldMkLst>
          <pc:docMk/>
          <pc:sldMk cId="0" sldId="256"/>
        </pc:sldMkLst>
        <pc:spChg chg="mod">
          <ac:chgData name="Agarwal, Abhishek" userId="a87b2355-47a7-4919-863c-9ef1abbe0e86" providerId="ADAL" clId="{5D7AAFC9-AAFF-45AA-A227-BBDA7C49D86B}" dt="2026-09-15T11:51:57.053" v="82" actId="20577"/>
          <ac:spMkLst>
            <pc:docMk/>
            <pc:sldMk cId="0" sldId="256"/>
            <ac:spMk id="24" creationId="{00000000-0000-0000-0000-000000000000}"/>
          </ac:spMkLst>
        </pc:spChg>
      </pc:sldChg>
    </pc:docChg>
  </pc:docChgLst>
  <pc:docChgLst>
    <pc:chgData name="Addl CEO" userId="903b49fab5e8deca" providerId="LiveId" clId="{CEB6B7AA-B17E-41B1-B1DE-DEB487D9C5BD}"/>
    <pc:docChg chg="undo custSel addSld delSld modSld">
      <pc:chgData name="Addl CEO" userId="903b49fab5e8deca" providerId="LiveId" clId="{CEB6B7AA-B17E-41B1-B1DE-DEB487D9C5BD}" dt="2026-09-12T09:33:43.329" v="139" actId="478"/>
      <pc:docMkLst>
        <pc:docMk/>
      </pc:docMkLst>
      <pc:sldChg chg="modSp mod">
        <pc:chgData name="Addl CEO" userId="903b49fab5e8deca" providerId="LiveId" clId="{CEB6B7AA-B17E-41B1-B1DE-DEB487D9C5BD}" dt="2026-09-12T09:00:41.404" v="15" actId="313"/>
        <pc:sldMkLst>
          <pc:docMk/>
          <pc:sldMk cId="0" sldId="275"/>
        </pc:sldMkLst>
        <pc:spChg chg="mod">
          <ac:chgData name="Addl CEO" userId="903b49fab5e8deca" providerId="LiveId" clId="{CEB6B7AA-B17E-41B1-B1DE-DEB487D9C5BD}" dt="2026-09-12T09:00:41.404" v="15" actId="313"/>
          <ac:spMkLst>
            <pc:docMk/>
            <pc:sldMk cId="0" sldId="275"/>
            <ac:spMk id="27" creationId="{00000000-0000-0000-0000-000000000000}"/>
          </ac:spMkLst>
        </pc:spChg>
      </pc:sldChg>
      <pc:sldChg chg="modSp mod">
        <pc:chgData name="Addl CEO" userId="903b49fab5e8deca" providerId="LiveId" clId="{CEB6B7AA-B17E-41B1-B1DE-DEB487D9C5BD}" dt="2026-09-12T08:59:14.190" v="4" actId="6549"/>
        <pc:sldMkLst>
          <pc:docMk/>
          <pc:sldMk cId="0" sldId="277"/>
        </pc:sldMkLst>
        <pc:spChg chg="mod">
          <ac:chgData name="Addl CEO" userId="903b49fab5e8deca" providerId="LiveId" clId="{CEB6B7AA-B17E-41B1-B1DE-DEB487D9C5BD}" dt="2026-09-12T08:59:14.190" v="4" actId="6549"/>
          <ac:spMkLst>
            <pc:docMk/>
            <pc:sldMk cId="0" sldId="277"/>
            <ac:spMk id="27" creationId="{00000000-0000-0000-0000-000000000000}"/>
          </ac:spMkLst>
        </pc:spChg>
      </pc:sldChg>
      <pc:sldChg chg="modSp mod">
        <pc:chgData name="Addl CEO" userId="903b49fab5e8deca" providerId="LiveId" clId="{CEB6B7AA-B17E-41B1-B1DE-DEB487D9C5BD}" dt="2026-09-12T08:39:21.119" v="3" actId="403"/>
        <pc:sldMkLst>
          <pc:docMk/>
          <pc:sldMk cId="0" sldId="282"/>
        </pc:sldMkLst>
        <pc:spChg chg="mod">
          <ac:chgData name="Addl CEO" userId="903b49fab5e8deca" providerId="LiveId" clId="{CEB6B7AA-B17E-41B1-B1DE-DEB487D9C5BD}" dt="2026-09-12T08:39:21.119" v="3" actId="403"/>
          <ac:spMkLst>
            <pc:docMk/>
            <pc:sldMk cId="0" sldId="282"/>
            <ac:spMk id="17" creationId="{00000000-0000-0000-0000-000000000000}"/>
          </ac:spMkLst>
        </pc:spChg>
      </pc:sldChg>
      <pc:sldChg chg="new del">
        <pc:chgData name="Addl CEO" userId="903b49fab5e8deca" providerId="LiveId" clId="{CEB6B7AA-B17E-41B1-B1DE-DEB487D9C5BD}" dt="2026-09-12T09:15:25.799" v="18" actId="47"/>
        <pc:sldMkLst>
          <pc:docMk/>
          <pc:sldMk cId="1429089519" sldId="290"/>
        </pc:sldMkLst>
      </pc:sldChg>
      <pc:sldChg chg="addSp delSp modSp add mod setBg">
        <pc:chgData name="Addl CEO" userId="903b49fab5e8deca" providerId="LiveId" clId="{CEB6B7AA-B17E-41B1-B1DE-DEB487D9C5BD}" dt="2026-09-12T09:33:43.329" v="139" actId="478"/>
        <pc:sldMkLst>
          <pc:docMk/>
          <pc:sldMk cId="0" sldId="291"/>
        </pc:sldMkLst>
        <pc:spChg chg="mod">
          <ac:chgData name="Addl CEO" userId="903b49fab5e8deca" providerId="LiveId" clId="{CEB6B7AA-B17E-41B1-B1DE-DEB487D9C5BD}" dt="2026-09-12T09:28:42.517" v="116" actId="29295"/>
          <ac:spMkLst>
            <pc:docMk/>
            <pc:sldMk cId="0" sldId="291"/>
            <ac:spMk id="2" creationId="{00000000-0000-0000-0000-000000000000}"/>
          </ac:spMkLst>
        </pc:spChg>
        <pc:spChg chg="mod">
          <ac:chgData name="Addl CEO" userId="903b49fab5e8deca" providerId="LiveId" clId="{CEB6B7AA-B17E-41B1-B1DE-DEB487D9C5BD}" dt="2026-09-12T09:16:52.005" v="25" actId="1076"/>
          <ac:spMkLst>
            <pc:docMk/>
            <pc:sldMk cId="0" sldId="291"/>
            <ac:spMk id="5" creationId="{00000000-0000-0000-0000-000000000000}"/>
          </ac:spMkLst>
        </pc:spChg>
        <pc:spChg chg="mod">
          <ac:chgData name="Addl CEO" userId="903b49fab5e8deca" providerId="LiveId" clId="{CEB6B7AA-B17E-41B1-B1DE-DEB487D9C5BD}" dt="2026-09-12T09:17:54.269" v="32" actId="108"/>
          <ac:spMkLst>
            <pc:docMk/>
            <pc:sldMk cId="0" sldId="291"/>
            <ac:spMk id="8" creationId="{00000000-0000-0000-0000-000000000000}"/>
          </ac:spMkLst>
        </pc:spChg>
        <pc:spChg chg="mod">
          <ac:chgData name="Addl CEO" userId="903b49fab5e8deca" providerId="LiveId" clId="{CEB6B7AA-B17E-41B1-B1DE-DEB487D9C5BD}" dt="2026-09-12T09:23:36.496" v="48" actId="108"/>
          <ac:spMkLst>
            <pc:docMk/>
            <pc:sldMk cId="0" sldId="291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CA883-F9DB-43D8-98F5-D20162286E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CA61D-125D-4A58-B0E6-0F5D1C6D3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9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CA61D-125D-4A58-B0E6-0F5D1C6D38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4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CA61D-125D-4A58-B0E6-0F5D1C6D38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30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12" Type="http://schemas.openxmlformats.org/officeDocument/2006/relationships/image" Target="../media/image4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43.png"/><Relationship Id="rId5" Type="http://schemas.openxmlformats.org/officeDocument/2006/relationships/image" Target="../media/image52.png"/><Relationship Id="rId10" Type="http://schemas.openxmlformats.org/officeDocument/2006/relationships/image" Target="../media/image46.svg"/><Relationship Id="rId4" Type="http://schemas.openxmlformats.org/officeDocument/2006/relationships/image" Target="../media/image51.pn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45.png"/><Relationship Id="rId5" Type="http://schemas.openxmlformats.org/officeDocument/2006/relationships/image" Target="../media/image52.png"/><Relationship Id="rId10" Type="http://schemas.openxmlformats.org/officeDocument/2006/relationships/image" Target="../media/image44.svg"/><Relationship Id="rId4" Type="http://schemas.openxmlformats.org/officeDocument/2006/relationships/image" Target="../media/image56.png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57.png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59.pn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58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3" Type="http://schemas.openxmlformats.org/officeDocument/2006/relationships/image" Target="../media/image61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45.png"/><Relationship Id="rId5" Type="http://schemas.openxmlformats.org/officeDocument/2006/relationships/image" Target="../media/image63.png"/><Relationship Id="rId10" Type="http://schemas.openxmlformats.org/officeDocument/2006/relationships/image" Target="../media/image44.svg"/><Relationship Id="rId4" Type="http://schemas.openxmlformats.org/officeDocument/2006/relationships/image" Target="../media/image62.png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66.png"/><Relationship Id="rId7" Type="http://schemas.openxmlformats.org/officeDocument/2006/relationships/image" Target="../media/image53.svg"/><Relationship Id="rId12" Type="http://schemas.openxmlformats.org/officeDocument/2006/relationships/image" Target="../media/image45.png"/><Relationship Id="rId2" Type="http://schemas.openxmlformats.org/officeDocument/2006/relationships/image" Target="../media/image65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44.svg"/><Relationship Id="rId5" Type="http://schemas.openxmlformats.org/officeDocument/2006/relationships/image" Target="../media/image68.pn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67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26" Type="http://schemas.openxmlformats.org/officeDocument/2006/relationships/image" Target="../media/image94.png"/><Relationship Id="rId3" Type="http://schemas.openxmlformats.org/officeDocument/2006/relationships/image" Target="../media/image71.png"/><Relationship Id="rId21" Type="http://schemas.openxmlformats.org/officeDocument/2006/relationships/image" Target="../media/image89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24" Type="http://schemas.openxmlformats.org/officeDocument/2006/relationships/image" Target="../media/image92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23" Type="http://schemas.openxmlformats.org/officeDocument/2006/relationships/image" Target="../media/image91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Relationship Id="rId22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40.svg"/><Relationship Id="rId18" Type="http://schemas.openxmlformats.org/officeDocument/2006/relationships/image" Target="../media/image72.png"/><Relationship Id="rId3" Type="http://schemas.openxmlformats.org/officeDocument/2006/relationships/image" Target="../media/image96.svg"/><Relationship Id="rId7" Type="http://schemas.openxmlformats.org/officeDocument/2006/relationships/image" Target="../media/image100.svg"/><Relationship Id="rId12" Type="http://schemas.openxmlformats.org/officeDocument/2006/relationships/image" Target="../media/image39.png"/><Relationship Id="rId17" Type="http://schemas.openxmlformats.org/officeDocument/2006/relationships/image" Target="../media/image46.svg"/><Relationship Id="rId2" Type="http://schemas.openxmlformats.org/officeDocument/2006/relationships/image" Target="../media/image95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svg"/><Relationship Id="rId15" Type="http://schemas.openxmlformats.org/officeDocument/2006/relationships/image" Target="../media/image42.sv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18" Type="http://schemas.openxmlformats.org/officeDocument/2006/relationships/image" Target="../media/image12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" Type="http://schemas.openxmlformats.org/officeDocument/2006/relationships/image" Target="../media/image105.png"/><Relationship Id="rId16" Type="http://schemas.openxmlformats.org/officeDocument/2006/relationships/image" Target="../media/image119.png"/><Relationship Id="rId20" Type="http://schemas.openxmlformats.org/officeDocument/2006/relationships/image" Target="../media/image5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19" Type="http://schemas.openxmlformats.org/officeDocument/2006/relationships/image" Target="../media/image52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image" Target="../media/image123.png"/><Relationship Id="rId21" Type="http://schemas.openxmlformats.org/officeDocument/2006/relationships/image" Target="../media/image14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image" Target="../media/image122.png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24" Type="http://schemas.openxmlformats.org/officeDocument/2006/relationships/image" Target="../media/image40.sv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23" Type="http://schemas.openxmlformats.org/officeDocument/2006/relationships/image" Target="../media/image39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Relationship Id="rId22" Type="http://schemas.openxmlformats.org/officeDocument/2006/relationships/image" Target="../media/image1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3" Type="http://schemas.openxmlformats.org/officeDocument/2006/relationships/image" Target="../media/image144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11" Type="http://schemas.openxmlformats.org/officeDocument/2006/relationships/image" Target="../media/image45.png"/><Relationship Id="rId5" Type="http://schemas.openxmlformats.org/officeDocument/2006/relationships/image" Target="../media/image146.png"/><Relationship Id="rId10" Type="http://schemas.openxmlformats.org/officeDocument/2006/relationships/image" Target="../media/image44.svg"/><Relationship Id="rId4" Type="http://schemas.openxmlformats.org/officeDocument/2006/relationships/image" Target="../media/image145.png"/><Relationship Id="rId9" Type="http://schemas.openxmlformats.org/officeDocument/2006/relationships/image" Target="../media/image43.png"/><Relationship Id="rId14" Type="http://schemas.openxmlformats.org/officeDocument/2006/relationships/image" Target="../media/image4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39.png"/><Relationship Id="rId18" Type="http://schemas.openxmlformats.org/officeDocument/2006/relationships/image" Target="../media/image44.svg"/><Relationship Id="rId3" Type="http://schemas.openxmlformats.org/officeDocument/2006/relationships/image" Target="../media/image149.svg"/><Relationship Id="rId7" Type="http://schemas.openxmlformats.org/officeDocument/2006/relationships/image" Target="../media/image153.svg"/><Relationship Id="rId12" Type="http://schemas.openxmlformats.org/officeDocument/2006/relationships/image" Target="../media/image158.png"/><Relationship Id="rId17" Type="http://schemas.openxmlformats.org/officeDocument/2006/relationships/image" Target="../media/image43.png"/><Relationship Id="rId2" Type="http://schemas.openxmlformats.org/officeDocument/2006/relationships/image" Target="../media/image148.png"/><Relationship Id="rId16" Type="http://schemas.openxmlformats.org/officeDocument/2006/relationships/image" Target="../media/image42.svg"/><Relationship Id="rId20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svg"/><Relationship Id="rId15" Type="http://schemas.openxmlformats.org/officeDocument/2006/relationships/image" Target="../media/image41.png"/><Relationship Id="rId10" Type="http://schemas.openxmlformats.org/officeDocument/2006/relationships/image" Target="../media/image156.png"/><Relationship Id="rId19" Type="http://schemas.openxmlformats.org/officeDocument/2006/relationships/image" Target="../media/image45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Relationship Id="rId14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26" Type="http://schemas.openxmlformats.org/officeDocument/2006/relationships/image" Target="../media/image183.png"/><Relationship Id="rId3" Type="http://schemas.openxmlformats.org/officeDocument/2006/relationships/image" Target="../media/image160.png"/><Relationship Id="rId21" Type="http://schemas.openxmlformats.org/officeDocument/2006/relationships/image" Target="../media/image178.png"/><Relationship Id="rId7" Type="http://schemas.openxmlformats.org/officeDocument/2006/relationships/image" Target="../media/image164.pn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5" Type="http://schemas.openxmlformats.org/officeDocument/2006/relationships/image" Target="../media/image182.png"/><Relationship Id="rId2" Type="http://schemas.openxmlformats.org/officeDocument/2006/relationships/image" Target="../media/image159.png"/><Relationship Id="rId16" Type="http://schemas.openxmlformats.org/officeDocument/2006/relationships/image" Target="../media/image173.png"/><Relationship Id="rId20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24" Type="http://schemas.openxmlformats.org/officeDocument/2006/relationships/image" Target="../media/image181.png"/><Relationship Id="rId5" Type="http://schemas.openxmlformats.org/officeDocument/2006/relationships/image" Target="../media/image162.png"/><Relationship Id="rId15" Type="http://schemas.openxmlformats.org/officeDocument/2006/relationships/image" Target="../media/image172.png"/><Relationship Id="rId23" Type="http://schemas.openxmlformats.org/officeDocument/2006/relationships/image" Target="../media/image180.png"/><Relationship Id="rId10" Type="http://schemas.openxmlformats.org/officeDocument/2006/relationships/image" Target="../media/image167.png"/><Relationship Id="rId19" Type="http://schemas.openxmlformats.org/officeDocument/2006/relationships/image" Target="../media/image176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Relationship Id="rId14" Type="http://schemas.openxmlformats.org/officeDocument/2006/relationships/image" Target="../media/image171.png"/><Relationship Id="rId22" Type="http://schemas.openxmlformats.org/officeDocument/2006/relationships/image" Target="../media/image1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3" Type="http://schemas.openxmlformats.org/officeDocument/2006/relationships/image" Target="../media/image149.svg"/><Relationship Id="rId7" Type="http://schemas.openxmlformats.org/officeDocument/2006/relationships/image" Target="../media/image186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" Type="http://schemas.openxmlformats.org/officeDocument/2006/relationships/image" Target="../media/image148.png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png"/><Relationship Id="rId11" Type="http://schemas.openxmlformats.org/officeDocument/2006/relationships/image" Target="../media/image41.png"/><Relationship Id="rId5" Type="http://schemas.openxmlformats.org/officeDocument/2006/relationships/image" Target="../media/image151.svg"/><Relationship Id="rId15" Type="http://schemas.openxmlformats.org/officeDocument/2006/relationships/image" Target="../media/image45.png"/><Relationship Id="rId10" Type="http://schemas.openxmlformats.org/officeDocument/2006/relationships/image" Target="../media/image53.svg"/><Relationship Id="rId4" Type="http://schemas.openxmlformats.org/officeDocument/2006/relationships/image" Target="../media/image150.png"/><Relationship Id="rId9" Type="http://schemas.openxmlformats.org/officeDocument/2006/relationships/image" Target="../media/image52.png"/><Relationship Id="rId14" Type="http://schemas.openxmlformats.org/officeDocument/2006/relationships/image" Target="../media/image4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3" Type="http://schemas.openxmlformats.org/officeDocument/2006/relationships/image" Target="../media/image149.svg"/><Relationship Id="rId7" Type="http://schemas.openxmlformats.org/officeDocument/2006/relationships/image" Target="../media/image189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" Type="http://schemas.openxmlformats.org/officeDocument/2006/relationships/image" Target="../media/image148.png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11" Type="http://schemas.openxmlformats.org/officeDocument/2006/relationships/image" Target="../media/image41.png"/><Relationship Id="rId5" Type="http://schemas.openxmlformats.org/officeDocument/2006/relationships/image" Target="../media/image151.svg"/><Relationship Id="rId15" Type="http://schemas.openxmlformats.org/officeDocument/2006/relationships/image" Target="../media/image45.png"/><Relationship Id="rId10" Type="http://schemas.openxmlformats.org/officeDocument/2006/relationships/image" Target="../media/image53.svg"/><Relationship Id="rId4" Type="http://schemas.openxmlformats.org/officeDocument/2006/relationships/image" Target="../media/image150.png"/><Relationship Id="rId9" Type="http://schemas.openxmlformats.org/officeDocument/2006/relationships/image" Target="../media/image52.png"/><Relationship Id="rId14" Type="http://schemas.openxmlformats.org/officeDocument/2006/relationships/image" Target="../media/image4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3" Type="http://schemas.openxmlformats.org/officeDocument/2006/relationships/image" Target="../media/image149.svg"/><Relationship Id="rId7" Type="http://schemas.openxmlformats.org/officeDocument/2006/relationships/image" Target="../media/image192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" Type="http://schemas.openxmlformats.org/officeDocument/2006/relationships/image" Target="../media/image148.png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11" Type="http://schemas.openxmlformats.org/officeDocument/2006/relationships/image" Target="../media/image41.png"/><Relationship Id="rId5" Type="http://schemas.openxmlformats.org/officeDocument/2006/relationships/image" Target="../media/image151.svg"/><Relationship Id="rId15" Type="http://schemas.openxmlformats.org/officeDocument/2006/relationships/image" Target="../media/image45.png"/><Relationship Id="rId10" Type="http://schemas.openxmlformats.org/officeDocument/2006/relationships/image" Target="../media/image53.svg"/><Relationship Id="rId4" Type="http://schemas.openxmlformats.org/officeDocument/2006/relationships/image" Target="../media/image150.png"/><Relationship Id="rId9" Type="http://schemas.openxmlformats.org/officeDocument/2006/relationships/image" Target="../media/image52.png"/><Relationship Id="rId14" Type="http://schemas.openxmlformats.org/officeDocument/2006/relationships/image" Target="../media/image4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13" Type="http://schemas.openxmlformats.org/officeDocument/2006/relationships/image" Target="../media/image53.svg"/><Relationship Id="rId18" Type="http://schemas.openxmlformats.org/officeDocument/2006/relationships/image" Target="../media/image45.png"/><Relationship Id="rId3" Type="http://schemas.openxmlformats.org/officeDocument/2006/relationships/image" Target="../media/image149.svg"/><Relationship Id="rId21" Type="http://schemas.openxmlformats.org/officeDocument/2006/relationships/image" Target="../media/image48.svg"/><Relationship Id="rId7" Type="http://schemas.openxmlformats.org/officeDocument/2006/relationships/image" Target="../media/image195.svg"/><Relationship Id="rId12" Type="http://schemas.openxmlformats.org/officeDocument/2006/relationships/image" Target="../media/image52.png"/><Relationship Id="rId17" Type="http://schemas.openxmlformats.org/officeDocument/2006/relationships/image" Target="../media/image44.svg"/><Relationship Id="rId2" Type="http://schemas.openxmlformats.org/officeDocument/2006/relationships/image" Target="../media/image148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11" Type="http://schemas.openxmlformats.org/officeDocument/2006/relationships/image" Target="../media/image199.svg"/><Relationship Id="rId5" Type="http://schemas.openxmlformats.org/officeDocument/2006/relationships/image" Target="../media/image151.svg"/><Relationship Id="rId15" Type="http://schemas.openxmlformats.org/officeDocument/2006/relationships/image" Target="../media/image42.svg"/><Relationship Id="rId10" Type="http://schemas.openxmlformats.org/officeDocument/2006/relationships/image" Target="../media/image198.png"/><Relationship Id="rId19" Type="http://schemas.openxmlformats.org/officeDocument/2006/relationships/image" Target="../media/image46.svg"/><Relationship Id="rId4" Type="http://schemas.openxmlformats.org/officeDocument/2006/relationships/image" Target="../media/image150.png"/><Relationship Id="rId9" Type="http://schemas.openxmlformats.org/officeDocument/2006/relationships/image" Target="../media/image197.svg"/><Relationship Id="rId1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45.png"/><Relationship Id="rId3" Type="http://schemas.openxmlformats.org/officeDocument/2006/relationships/image" Target="../media/image201.png"/><Relationship Id="rId7" Type="http://schemas.openxmlformats.org/officeDocument/2006/relationships/image" Target="../media/image52.png"/><Relationship Id="rId12" Type="http://schemas.openxmlformats.org/officeDocument/2006/relationships/image" Target="../media/image44.svg"/><Relationship Id="rId17" Type="http://schemas.openxmlformats.org/officeDocument/2006/relationships/image" Target="../media/image205.png"/><Relationship Id="rId2" Type="http://schemas.openxmlformats.org/officeDocument/2006/relationships/image" Target="../media/image200.png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11" Type="http://schemas.openxmlformats.org/officeDocument/2006/relationships/image" Target="../media/image43.png"/><Relationship Id="rId5" Type="http://schemas.openxmlformats.org/officeDocument/2006/relationships/image" Target="../media/image203.svg"/><Relationship Id="rId15" Type="http://schemas.openxmlformats.org/officeDocument/2006/relationships/image" Target="../media/image47.png"/><Relationship Id="rId10" Type="http://schemas.openxmlformats.org/officeDocument/2006/relationships/image" Target="../media/image42.svg"/><Relationship Id="rId4" Type="http://schemas.openxmlformats.org/officeDocument/2006/relationships/image" Target="../media/image202.png"/><Relationship Id="rId9" Type="http://schemas.openxmlformats.org/officeDocument/2006/relationships/image" Target="../media/image41.png"/><Relationship Id="rId14" Type="http://schemas.openxmlformats.org/officeDocument/2006/relationships/image" Target="../media/image4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3" Type="http://schemas.openxmlformats.org/officeDocument/2006/relationships/image" Target="../media/image207.png"/><Relationship Id="rId7" Type="http://schemas.openxmlformats.org/officeDocument/2006/relationships/image" Target="../media/image41.png"/><Relationship Id="rId12" Type="http://schemas.openxmlformats.org/officeDocument/2006/relationships/image" Target="../media/image44.sv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43.png"/><Relationship Id="rId5" Type="http://schemas.openxmlformats.org/officeDocument/2006/relationships/image" Target="../media/image52.png"/><Relationship Id="rId10" Type="http://schemas.openxmlformats.org/officeDocument/2006/relationships/image" Target="../media/image46.svg"/><Relationship Id="rId4" Type="http://schemas.openxmlformats.org/officeDocument/2006/relationships/image" Target="../media/image208.pn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image" Target="../media/image220.png"/><Relationship Id="rId18" Type="http://schemas.openxmlformats.org/officeDocument/2006/relationships/image" Target="../media/image225.png"/><Relationship Id="rId3" Type="http://schemas.openxmlformats.org/officeDocument/2006/relationships/image" Target="../media/image210.png"/><Relationship Id="rId21" Type="http://schemas.openxmlformats.org/officeDocument/2006/relationships/image" Target="../media/image228.png"/><Relationship Id="rId7" Type="http://schemas.openxmlformats.org/officeDocument/2006/relationships/image" Target="../media/image214.png"/><Relationship Id="rId12" Type="http://schemas.openxmlformats.org/officeDocument/2006/relationships/image" Target="../media/image219.png"/><Relationship Id="rId17" Type="http://schemas.openxmlformats.org/officeDocument/2006/relationships/image" Target="../media/image224.png"/><Relationship Id="rId2" Type="http://schemas.openxmlformats.org/officeDocument/2006/relationships/image" Target="../media/image209.png"/><Relationship Id="rId16" Type="http://schemas.openxmlformats.org/officeDocument/2006/relationships/image" Target="../media/image223.png"/><Relationship Id="rId20" Type="http://schemas.openxmlformats.org/officeDocument/2006/relationships/image" Target="../media/image2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png"/><Relationship Id="rId11" Type="http://schemas.openxmlformats.org/officeDocument/2006/relationships/image" Target="../media/image218.png"/><Relationship Id="rId24" Type="http://schemas.openxmlformats.org/officeDocument/2006/relationships/image" Target="../media/image231.png"/><Relationship Id="rId5" Type="http://schemas.openxmlformats.org/officeDocument/2006/relationships/image" Target="../media/image212.png"/><Relationship Id="rId15" Type="http://schemas.openxmlformats.org/officeDocument/2006/relationships/image" Target="../media/image222.png"/><Relationship Id="rId23" Type="http://schemas.openxmlformats.org/officeDocument/2006/relationships/image" Target="../media/image230.png"/><Relationship Id="rId10" Type="http://schemas.openxmlformats.org/officeDocument/2006/relationships/image" Target="../media/image217.png"/><Relationship Id="rId19" Type="http://schemas.openxmlformats.org/officeDocument/2006/relationships/image" Target="../media/image226.png"/><Relationship Id="rId4" Type="http://schemas.openxmlformats.org/officeDocument/2006/relationships/image" Target="../media/image211.png"/><Relationship Id="rId9" Type="http://schemas.openxmlformats.org/officeDocument/2006/relationships/image" Target="../media/image216.png"/><Relationship Id="rId14" Type="http://schemas.openxmlformats.org/officeDocument/2006/relationships/image" Target="../media/image221.png"/><Relationship Id="rId22" Type="http://schemas.openxmlformats.org/officeDocument/2006/relationships/image" Target="../media/image22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png"/><Relationship Id="rId3" Type="http://schemas.openxmlformats.org/officeDocument/2006/relationships/image" Target="../media/image233.png"/><Relationship Id="rId7" Type="http://schemas.openxmlformats.org/officeDocument/2006/relationships/image" Target="../media/image237.png"/><Relationship Id="rId12" Type="http://schemas.openxmlformats.org/officeDocument/2006/relationships/image" Target="../media/image242.png"/><Relationship Id="rId2" Type="http://schemas.openxmlformats.org/officeDocument/2006/relationships/image" Target="../media/image232.png"/><Relationship Id="rId16" Type="http://schemas.openxmlformats.org/officeDocument/2006/relationships/image" Target="../media/image2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5" Type="http://schemas.openxmlformats.org/officeDocument/2006/relationships/image" Target="../media/image235.png"/><Relationship Id="rId15" Type="http://schemas.openxmlformats.org/officeDocument/2006/relationships/image" Target="../media/image245.png"/><Relationship Id="rId10" Type="http://schemas.openxmlformats.org/officeDocument/2006/relationships/image" Target="../media/image240.png"/><Relationship Id="rId4" Type="http://schemas.openxmlformats.org/officeDocument/2006/relationships/image" Target="../media/image234.png"/><Relationship Id="rId9" Type="http://schemas.openxmlformats.org/officeDocument/2006/relationships/image" Target="../media/image239.png"/><Relationship Id="rId14" Type="http://schemas.openxmlformats.org/officeDocument/2006/relationships/image" Target="../media/image2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png"/><Relationship Id="rId18" Type="http://schemas.openxmlformats.org/officeDocument/2006/relationships/image" Target="../media/image263.png"/><Relationship Id="rId26" Type="http://schemas.openxmlformats.org/officeDocument/2006/relationships/image" Target="../media/image271.png"/><Relationship Id="rId3" Type="http://schemas.openxmlformats.org/officeDocument/2006/relationships/image" Target="../media/image248.png"/><Relationship Id="rId21" Type="http://schemas.openxmlformats.org/officeDocument/2006/relationships/image" Target="../media/image266.png"/><Relationship Id="rId7" Type="http://schemas.openxmlformats.org/officeDocument/2006/relationships/image" Target="../media/image252.png"/><Relationship Id="rId12" Type="http://schemas.openxmlformats.org/officeDocument/2006/relationships/image" Target="../media/image257.png"/><Relationship Id="rId17" Type="http://schemas.openxmlformats.org/officeDocument/2006/relationships/image" Target="../media/image262.png"/><Relationship Id="rId25" Type="http://schemas.openxmlformats.org/officeDocument/2006/relationships/image" Target="../media/image270.png"/><Relationship Id="rId2" Type="http://schemas.openxmlformats.org/officeDocument/2006/relationships/image" Target="../media/image247.png"/><Relationship Id="rId16" Type="http://schemas.openxmlformats.org/officeDocument/2006/relationships/image" Target="../media/image261.png"/><Relationship Id="rId20" Type="http://schemas.openxmlformats.org/officeDocument/2006/relationships/image" Target="../media/image2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png"/><Relationship Id="rId11" Type="http://schemas.openxmlformats.org/officeDocument/2006/relationships/image" Target="../media/image256.png"/><Relationship Id="rId24" Type="http://schemas.openxmlformats.org/officeDocument/2006/relationships/image" Target="../media/image269.png"/><Relationship Id="rId5" Type="http://schemas.openxmlformats.org/officeDocument/2006/relationships/image" Target="../media/image250.png"/><Relationship Id="rId15" Type="http://schemas.openxmlformats.org/officeDocument/2006/relationships/image" Target="../media/image260.png"/><Relationship Id="rId23" Type="http://schemas.openxmlformats.org/officeDocument/2006/relationships/image" Target="../media/image268.png"/><Relationship Id="rId28" Type="http://schemas.openxmlformats.org/officeDocument/2006/relationships/image" Target="../media/image273.png"/><Relationship Id="rId10" Type="http://schemas.openxmlformats.org/officeDocument/2006/relationships/image" Target="../media/image255.png"/><Relationship Id="rId19" Type="http://schemas.openxmlformats.org/officeDocument/2006/relationships/image" Target="../media/image264.png"/><Relationship Id="rId4" Type="http://schemas.openxmlformats.org/officeDocument/2006/relationships/image" Target="../media/image249.png"/><Relationship Id="rId9" Type="http://schemas.openxmlformats.org/officeDocument/2006/relationships/image" Target="../media/image254.png"/><Relationship Id="rId14" Type="http://schemas.openxmlformats.org/officeDocument/2006/relationships/image" Target="../media/image259.png"/><Relationship Id="rId22" Type="http://schemas.openxmlformats.org/officeDocument/2006/relationships/image" Target="../media/image267.png"/><Relationship Id="rId27" Type="http://schemas.openxmlformats.org/officeDocument/2006/relationships/image" Target="../media/image2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400300" cy="1714500"/>
          </a:xfrm>
          <a:custGeom>
            <a:avLst/>
            <a:gdLst/>
            <a:ahLst/>
            <a:cxnLst/>
            <a:rect l="l" t="t" r="r" b="b"/>
            <a:pathLst>
              <a:path w="2400300" h="1714500">
                <a:moveTo>
                  <a:pt x="0" y="0"/>
                </a:moveTo>
                <a:lnTo>
                  <a:pt x="2400300" y="0"/>
                </a:lnTo>
                <a:lnTo>
                  <a:pt x="24003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144625" y="0"/>
            <a:ext cx="3057525" cy="647700"/>
          </a:xfrm>
          <a:custGeom>
            <a:avLst/>
            <a:gdLst/>
            <a:ahLst/>
            <a:cxnLst/>
            <a:rect l="l" t="t" r="r" b="b"/>
            <a:pathLst>
              <a:path w="3057525" h="647700">
                <a:moveTo>
                  <a:pt x="0" y="0"/>
                </a:moveTo>
                <a:lnTo>
                  <a:pt x="3057525" y="0"/>
                </a:lnTo>
                <a:lnTo>
                  <a:pt x="30575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87700" y="0"/>
            <a:ext cx="2400300" cy="3000375"/>
          </a:xfrm>
          <a:custGeom>
            <a:avLst/>
            <a:gdLst/>
            <a:ahLst/>
            <a:cxnLst/>
            <a:rect l="l" t="t" r="r" b="b"/>
            <a:pathLst>
              <a:path w="2400300" h="3000375">
                <a:moveTo>
                  <a:pt x="0" y="0"/>
                </a:moveTo>
                <a:lnTo>
                  <a:pt x="2400300" y="0"/>
                </a:lnTo>
                <a:lnTo>
                  <a:pt x="24003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724144" y="1190250"/>
            <a:ext cx="6839712" cy="47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2"/>
              </a:lnSpc>
            </a:pPr>
            <a:r>
              <a:rPr lang="en-US" sz="3459" b="1" spc="-138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DJB Jal Manthan Conclave 2026</a:t>
            </a:r>
          </a:p>
        </p:txBody>
      </p:sp>
      <p:sp>
        <p:nvSpPr>
          <p:cNvPr id="7" name="Freeform 7"/>
          <p:cNvSpPr/>
          <p:nvPr/>
        </p:nvSpPr>
        <p:spPr>
          <a:xfrm>
            <a:off x="8058150" y="2124756"/>
            <a:ext cx="2190750" cy="428625"/>
          </a:xfrm>
          <a:custGeom>
            <a:avLst/>
            <a:gdLst/>
            <a:ahLst/>
            <a:cxnLst/>
            <a:rect l="l" t="t" r="r" b="b"/>
            <a:pathLst>
              <a:path w="2190750" h="428625">
                <a:moveTo>
                  <a:pt x="0" y="0"/>
                </a:moveTo>
                <a:lnTo>
                  <a:pt x="2190750" y="0"/>
                </a:lnTo>
                <a:lnTo>
                  <a:pt x="2190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171700" y="2352675"/>
            <a:ext cx="876300" cy="1076325"/>
          </a:xfrm>
          <a:custGeom>
            <a:avLst/>
            <a:gdLst/>
            <a:ahLst/>
            <a:cxnLst/>
            <a:rect l="l" t="t" r="r" b="b"/>
            <a:pathLst>
              <a:path w="876300" h="1076325">
                <a:moveTo>
                  <a:pt x="0" y="0"/>
                </a:moveTo>
                <a:lnTo>
                  <a:pt x="876300" y="0"/>
                </a:lnTo>
                <a:lnTo>
                  <a:pt x="8763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020925" y="2352675"/>
            <a:ext cx="1095375" cy="1295400"/>
          </a:xfrm>
          <a:custGeom>
            <a:avLst/>
            <a:gdLst/>
            <a:ahLst/>
            <a:cxnLst/>
            <a:rect l="l" t="t" r="r" b="b"/>
            <a:pathLst>
              <a:path w="1095375" h="1295400">
                <a:moveTo>
                  <a:pt x="0" y="0"/>
                </a:moveTo>
                <a:lnTo>
                  <a:pt x="1095375" y="0"/>
                </a:lnTo>
                <a:lnTo>
                  <a:pt x="10953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035808" y="2622911"/>
            <a:ext cx="12216384" cy="2192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14"/>
              </a:lnSpc>
            </a:pPr>
            <a:r>
              <a:rPr lang="en-US" sz="8108" b="1" spc="-324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Capacity Building, </a:t>
            </a:r>
            <a:r>
              <a:rPr lang="en-US" sz="8108" b="1" spc="-324" dirty="0">
                <a:solidFill>
                  <a:srgbClr val="1B9F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Leadership</a:t>
            </a:r>
            <a:r>
              <a:rPr lang="en-US" sz="8108" b="1" spc="-324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&amp; </a:t>
            </a:r>
            <a:r>
              <a:rPr lang="en-US" sz="8108" b="1" spc="-324" dirty="0">
                <a:solidFill>
                  <a:srgbClr val="3779D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Motivation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3914775" y="4924425"/>
            <a:ext cx="10239375" cy="647700"/>
          </a:xfrm>
          <a:custGeom>
            <a:avLst/>
            <a:gdLst/>
            <a:ahLst/>
            <a:cxnLst/>
            <a:rect l="l" t="t" r="r" b="b"/>
            <a:pathLst>
              <a:path w="10239375" h="647700">
                <a:moveTo>
                  <a:pt x="0" y="0"/>
                </a:moveTo>
                <a:lnTo>
                  <a:pt x="10239375" y="0"/>
                </a:lnTo>
                <a:lnTo>
                  <a:pt x="10239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257550" y="5572125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476625" y="5781675"/>
            <a:ext cx="885825" cy="1076325"/>
          </a:xfrm>
          <a:custGeom>
            <a:avLst/>
            <a:gdLst/>
            <a:ahLst/>
            <a:cxnLst/>
            <a:rect l="l" t="t" r="r" b="b"/>
            <a:pathLst>
              <a:path w="885825" h="1076325">
                <a:moveTo>
                  <a:pt x="0" y="0"/>
                </a:moveTo>
                <a:lnTo>
                  <a:pt x="885825" y="0"/>
                </a:lnTo>
                <a:lnTo>
                  <a:pt x="8858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901184" y="5822799"/>
            <a:ext cx="1572768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0"/>
              </a:lnSpc>
            </a:pPr>
            <a:r>
              <a:rPr lang="en-US" sz="1762" b="1" spc="-70" dirty="0">
                <a:solidFill>
                  <a:srgbClr val="3779D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Theme Lead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81994" y="6139559"/>
            <a:ext cx="3730752" cy="63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6"/>
              </a:lnSpc>
            </a:pPr>
            <a:r>
              <a:rPr lang="en-US" sz="1869" b="1" spc="-74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Sh. Manoj Sharma,</a:t>
            </a:r>
          </a:p>
          <a:p>
            <a:pPr algn="l">
              <a:lnSpc>
                <a:spcPts val="2616"/>
              </a:lnSpc>
            </a:pPr>
            <a:r>
              <a:rPr lang="en-US" sz="1869" b="1" spc="-74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Director (Yamuna Rejuvenation)</a:t>
            </a:r>
          </a:p>
        </p:txBody>
      </p:sp>
      <p:sp>
        <p:nvSpPr>
          <p:cNvPr id="16" name="Freeform 16"/>
          <p:cNvSpPr/>
          <p:nvPr/>
        </p:nvSpPr>
        <p:spPr>
          <a:xfrm>
            <a:off x="9144000" y="5572125"/>
            <a:ext cx="219075" cy="1714500"/>
          </a:xfrm>
          <a:custGeom>
            <a:avLst/>
            <a:gdLst/>
            <a:ahLst/>
            <a:cxnLst/>
            <a:rect l="l" t="t" r="r" b="b"/>
            <a:pathLst>
              <a:path w="219075" h="1714500">
                <a:moveTo>
                  <a:pt x="0" y="0"/>
                </a:moveTo>
                <a:lnTo>
                  <a:pt x="219075" y="0"/>
                </a:lnTo>
                <a:lnTo>
                  <a:pt x="2190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9144000" y="6210300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0" y="0"/>
                </a:moveTo>
                <a:lnTo>
                  <a:pt x="438150" y="0"/>
                </a:lnTo>
                <a:lnTo>
                  <a:pt x="4381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0010775" y="5572125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229850" y="5781675"/>
            <a:ext cx="876300" cy="1076325"/>
          </a:xfrm>
          <a:custGeom>
            <a:avLst/>
            <a:gdLst/>
            <a:ahLst/>
            <a:cxnLst/>
            <a:rect l="l" t="t" r="r" b="b"/>
            <a:pathLst>
              <a:path w="876300" h="1076325">
                <a:moveTo>
                  <a:pt x="0" y="0"/>
                </a:moveTo>
                <a:lnTo>
                  <a:pt x="876300" y="0"/>
                </a:lnTo>
                <a:lnTo>
                  <a:pt x="8763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1521440" y="5742908"/>
            <a:ext cx="2615184" cy="29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7"/>
              </a:lnSpc>
            </a:pPr>
            <a:r>
              <a:rPr lang="en-US" sz="1762" b="1" spc="-70" dirty="0">
                <a:solidFill>
                  <a:srgbClr val="3779D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Team Lead</a:t>
            </a:r>
          </a:p>
        </p:txBody>
      </p:sp>
      <p:sp>
        <p:nvSpPr>
          <p:cNvPr id="22" name="Freeform 22"/>
          <p:cNvSpPr/>
          <p:nvPr/>
        </p:nvSpPr>
        <p:spPr>
          <a:xfrm>
            <a:off x="0" y="5572125"/>
            <a:ext cx="3267075" cy="4286250"/>
          </a:xfrm>
          <a:custGeom>
            <a:avLst/>
            <a:gdLst/>
            <a:ahLst/>
            <a:cxnLst/>
            <a:rect l="l" t="t" r="r" b="b"/>
            <a:pathLst>
              <a:path w="3267075" h="4286250">
                <a:moveTo>
                  <a:pt x="0" y="0"/>
                </a:moveTo>
                <a:lnTo>
                  <a:pt x="3267075" y="0"/>
                </a:lnTo>
                <a:lnTo>
                  <a:pt x="326707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0" y="7286625"/>
            <a:ext cx="1314450" cy="2571750"/>
          </a:xfrm>
          <a:custGeom>
            <a:avLst/>
            <a:gdLst/>
            <a:ahLst/>
            <a:cxnLst/>
            <a:rect l="l" t="t" r="r" b="b"/>
            <a:pathLst>
              <a:path w="1314450" h="2571750">
                <a:moveTo>
                  <a:pt x="0" y="0"/>
                </a:moveTo>
                <a:lnTo>
                  <a:pt x="1314450" y="0"/>
                </a:lnTo>
                <a:lnTo>
                  <a:pt x="13144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0" y="7177426"/>
            <a:ext cx="18288000" cy="3109574"/>
          </a:xfrm>
          <a:custGeom>
            <a:avLst/>
            <a:gdLst/>
            <a:ahLst/>
            <a:cxnLst/>
            <a:rect l="l" t="t" r="r" b="b"/>
            <a:pathLst>
              <a:path w="18288000" h="2362200">
                <a:moveTo>
                  <a:pt x="0" y="0"/>
                </a:moveTo>
                <a:lnTo>
                  <a:pt x="18288000" y="0"/>
                </a:lnTo>
                <a:lnTo>
                  <a:pt x="182880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pPr algn="ctr">
              <a:lnSpc>
                <a:spcPts val="1887"/>
              </a:lnSpc>
            </a:pPr>
            <a:br>
              <a:rPr lang="en-US" sz="2000" b="1" dirty="0">
                <a:solidFill>
                  <a:srgbClr val="3779D9"/>
                </a:solidFill>
                <a:latin typeface="Montserrat Bold"/>
                <a:ea typeface="Montserrat Bold"/>
                <a:cs typeface="Montserrat Bold"/>
                <a:sym typeface="Montserrat Bold"/>
              </a:rPr>
            </a:br>
            <a:r>
              <a:rPr lang="en-US" sz="2000" b="1" dirty="0">
                <a:solidFill>
                  <a:srgbClr val="3779D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Working Group - Theme 3</a:t>
            </a:r>
          </a:p>
          <a:p>
            <a:pPr algn="ctr">
              <a:lnSpc>
                <a:spcPts val="1887"/>
              </a:lnSpc>
            </a:pPr>
            <a:endParaRPr lang="en-US" sz="2000" b="1" dirty="0">
              <a:solidFill>
                <a:srgbClr val="3779D9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1475"/>
              </a:lnSpc>
            </a:pP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Sh. Vinod Kumar Singh, Deputy Director (LW)</a:t>
            </a:r>
          </a:p>
          <a:p>
            <a:pPr algn="ctr">
              <a:lnSpc>
                <a:spcPts val="1475"/>
              </a:lnSpc>
            </a:pPr>
            <a:endParaRPr lang="en-US" sz="2000" dirty="0">
              <a:solidFill>
                <a:srgbClr val="00346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"/>
            </a:endParaRPr>
          </a:p>
          <a:p>
            <a:pPr algn="ctr">
              <a:lnSpc>
                <a:spcPts val="1475"/>
              </a:lnSpc>
            </a:pP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Sh. </a:t>
            </a:r>
            <a:r>
              <a:rPr lang="en-US" sz="2000" dirty="0" err="1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Rajmani</a:t>
            </a: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 Singh, Executive Engineer</a:t>
            </a:r>
          </a:p>
          <a:p>
            <a:pPr algn="ctr">
              <a:lnSpc>
                <a:spcPts val="1475"/>
              </a:lnSpc>
            </a:pPr>
            <a:endParaRPr lang="en-US" sz="2000" dirty="0">
              <a:solidFill>
                <a:srgbClr val="00346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"/>
            </a:endParaRPr>
          </a:p>
          <a:p>
            <a:pPr algn="ctr">
              <a:lnSpc>
                <a:spcPts val="1475"/>
              </a:lnSpc>
            </a:pP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Ms. Rachna, Junior Engineer</a:t>
            </a:r>
          </a:p>
          <a:p>
            <a:pPr algn="ctr">
              <a:lnSpc>
                <a:spcPts val="1475"/>
              </a:lnSpc>
            </a:pPr>
            <a:endParaRPr lang="en-US" sz="2000" dirty="0">
              <a:solidFill>
                <a:srgbClr val="00346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"/>
            </a:endParaRPr>
          </a:p>
          <a:p>
            <a:pPr algn="ctr"/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Mr. Vikas Sharma &amp; Mr. </a:t>
            </a:r>
            <a:r>
              <a:rPr lang="en-US" sz="2000" dirty="0" err="1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Raghvenrda</a:t>
            </a: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 Sharma</a:t>
            </a:r>
          </a:p>
          <a:p>
            <a:pPr algn="ctr"/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Mrs. Kanika Tandon (KPMG)</a:t>
            </a:r>
          </a:p>
          <a:p>
            <a:pPr algn="ctr">
              <a:lnSpc>
                <a:spcPts val="1475"/>
              </a:lnSpc>
            </a:pP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 </a:t>
            </a:r>
          </a:p>
          <a:p>
            <a:pPr algn="ctr">
              <a:lnSpc>
                <a:spcPts val="1475"/>
              </a:lnSpc>
            </a:pP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 Mr. </a:t>
            </a:r>
            <a:r>
              <a:rPr lang="en-US" sz="200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Yashashvi Swami </a:t>
            </a:r>
            <a:r>
              <a:rPr lang="en-US" sz="2000" dirty="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"/>
              </a:rPr>
              <a:t>(KPMG)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14801850" y="7067550"/>
            <a:ext cx="3276600" cy="2152650"/>
          </a:xfrm>
          <a:custGeom>
            <a:avLst/>
            <a:gdLst/>
            <a:ahLst/>
            <a:cxnLst/>
            <a:rect l="l" t="t" r="r" b="b"/>
            <a:pathLst>
              <a:path w="3276600" h="2152650">
                <a:moveTo>
                  <a:pt x="0" y="0"/>
                </a:moveTo>
                <a:lnTo>
                  <a:pt x="3276600" y="0"/>
                </a:lnTo>
                <a:lnTo>
                  <a:pt x="327660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5887700" y="8353425"/>
            <a:ext cx="2400300" cy="1933575"/>
          </a:xfrm>
          <a:custGeom>
            <a:avLst/>
            <a:gdLst/>
            <a:ahLst/>
            <a:cxnLst/>
            <a:rect l="l" t="t" r="r" b="b"/>
            <a:pathLst>
              <a:path w="2400300" h="1933575">
                <a:moveTo>
                  <a:pt x="0" y="0"/>
                </a:moveTo>
                <a:lnTo>
                  <a:pt x="2400300" y="0"/>
                </a:lnTo>
                <a:lnTo>
                  <a:pt x="24003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4144625" y="9210675"/>
            <a:ext cx="3495675" cy="866775"/>
          </a:xfrm>
          <a:custGeom>
            <a:avLst/>
            <a:gdLst/>
            <a:ahLst/>
            <a:cxnLst/>
            <a:rect l="l" t="t" r="r" b="b"/>
            <a:pathLst>
              <a:path w="3495675" h="866775">
                <a:moveTo>
                  <a:pt x="0" y="0"/>
                </a:moveTo>
                <a:lnTo>
                  <a:pt x="3495675" y="0"/>
                </a:lnTo>
                <a:lnTo>
                  <a:pt x="34956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2678647" y="908411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3287478" y="882830"/>
            <a:ext cx="438150" cy="428625"/>
          </a:xfrm>
          <a:custGeom>
            <a:avLst/>
            <a:gdLst/>
            <a:ahLst/>
            <a:cxnLst/>
            <a:rect l="l" t="t" r="r" b="b"/>
            <a:pathLst>
              <a:path w="438150" h="428625">
                <a:moveTo>
                  <a:pt x="0" y="0"/>
                </a:moveTo>
                <a:lnTo>
                  <a:pt x="438150" y="0"/>
                </a:lnTo>
                <a:lnTo>
                  <a:pt x="438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6BB6AF-2B8F-661B-F613-13D54E36F609}"/>
              </a:ext>
            </a:extLst>
          </p:cNvPr>
          <p:cNvSpPr txBox="1"/>
          <p:nvPr/>
        </p:nvSpPr>
        <p:spPr>
          <a:xfrm>
            <a:off x="6934200" y="8353425"/>
            <a:ext cx="4171950" cy="379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9" b="1" spc="-74" dirty="0">
                <a:solidFill>
                  <a:srgbClr val="003469"/>
                </a:solidFill>
                <a:latin typeface="Montserrat Bold"/>
              </a:rPr>
              <a:t>   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0BBF83-C5E2-76C1-9565-8594DC424CCE}"/>
              </a:ext>
            </a:extLst>
          </p:cNvPr>
          <p:cNvSpPr txBox="1"/>
          <p:nvPr/>
        </p:nvSpPr>
        <p:spPr>
          <a:xfrm>
            <a:off x="13716000" y="939575"/>
            <a:ext cx="2793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spc="-94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Venue: Jaipur</a:t>
            </a:r>
          </a:p>
          <a:p>
            <a:endParaRPr lang="en-US" dirty="0"/>
          </a:p>
        </p:txBody>
      </p:sp>
      <p:sp>
        <p:nvSpPr>
          <p:cNvPr id="36" name="Freeform 31"/>
          <p:cNvSpPr/>
          <p:nvPr/>
        </p:nvSpPr>
        <p:spPr>
          <a:xfrm>
            <a:off x="15344774" y="1097142"/>
            <a:ext cx="657225" cy="219075"/>
          </a:xfrm>
          <a:custGeom>
            <a:avLst/>
            <a:gdLst/>
            <a:ahLst/>
            <a:cxnLst/>
            <a:rect l="l" t="t" r="r" b="b"/>
            <a:pathLst>
              <a:path w="657225" h="219075">
                <a:moveTo>
                  <a:pt x="0" y="0"/>
                </a:moveTo>
                <a:lnTo>
                  <a:pt x="657225" y="0"/>
                </a:lnTo>
                <a:lnTo>
                  <a:pt x="657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1AC3FCFD-9D65-8A4B-6A34-C8A21295B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TextBox 21"/>
          <p:cNvSpPr txBox="1"/>
          <p:nvPr/>
        </p:nvSpPr>
        <p:spPr>
          <a:xfrm>
            <a:off x="4860417" y="6114867"/>
            <a:ext cx="3328416" cy="69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3"/>
              </a:lnSpc>
            </a:pPr>
            <a:r>
              <a:rPr lang="en-US" sz="2002" b="1" spc="-80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Ms. </a:t>
            </a:r>
            <a:r>
              <a:rPr lang="en-US" sz="2002" b="1" spc="-80" dirty="0" err="1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Swetika</a:t>
            </a:r>
            <a:r>
              <a:rPr lang="en-US" sz="2002" b="1" spc="-80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02" b="1" spc="-80" dirty="0" err="1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Sachan</a:t>
            </a:r>
            <a:r>
              <a:rPr lang="en-US" sz="2002" b="1" spc="-80" dirty="0">
                <a:solidFill>
                  <a:srgbClr val="0034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IAS, Member (A)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996097" y="-5575327"/>
            <a:ext cx="39215661" cy="1587139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209550"/>
            <a:ext cx="1524000" cy="3009900"/>
          </a:xfrm>
          <a:custGeom>
            <a:avLst/>
            <a:gdLst/>
            <a:ahLst/>
            <a:cxnLst/>
            <a:rect l="l" t="t" r="r" b="b"/>
            <a:pathLst>
              <a:path w="1524000" h="3009900">
                <a:moveTo>
                  <a:pt x="0" y="0"/>
                </a:moveTo>
                <a:lnTo>
                  <a:pt x="1524000" y="0"/>
                </a:lnTo>
                <a:lnTo>
                  <a:pt x="15240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449550" y="0"/>
            <a:ext cx="2838450" cy="2143125"/>
          </a:xfrm>
          <a:custGeom>
            <a:avLst/>
            <a:gdLst/>
            <a:ahLst/>
            <a:cxnLst/>
            <a:rect l="l" t="t" r="r" b="b"/>
            <a:pathLst>
              <a:path w="2838450" h="2143125">
                <a:moveTo>
                  <a:pt x="0" y="0"/>
                </a:moveTo>
                <a:lnTo>
                  <a:pt x="2838450" y="0"/>
                </a:lnTo>
                <a:lnTo>
                  <a:pt x="28384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843087" y="1285875"/>
            <a:ext cx="14382750" cy="7715250"/>
          </a:xfrm>
          <a:custGeom>
            <a:avLst/>
            <a:gdLst/>
            <a:ahLst/>
            <a:cxnLst/>
            <a:rect l="l" t="t" r="r" b="b"/>
            <a:pathLst>
              <a:path w="14382750" h="7715250">
                <a:moveTo>
                  <a:pt x="0" y="0"/>
                </a:moveTo>
                <a:lnTo>
                  <a:pt x="14382750" y="0"/>
                </a:lnTo>
                <a:lnTo>
                  <a:pt x="14382750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267700" y="638175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962775" y="1924050"/>
            <a:ext cx="4143375" cy="438150"/>
          </a:xfrm>
          <a:custGeom>
            <a:avLst/>
            <a:gdLst/>
            <a:ahLst/>
            <a:cxnLst/>
            <a:rect l="l" t="t" r="r" b="b"/>
            <a:pathLst>
              <a:path w="4143375" h="438150">
                <a:moveTo>
                  <a:pt x="0" y="0"/>
                </a:moveTo>
                <a:lnTo>
                  <a:pt x="4143375" y="0"/>
                </a:lnTo>
                <a:lnTo>
                  <a:pt x="41433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054096" y="2320445"/>
            <a:ext cx="12179808" cy="16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4"/>
              </a:lnSpc>
            </a:pPr>
            <a:r>
              <a:rPr lang="hi-IN" sz="4767" b="1" dirty="0">
                <a:solidFill>
                  <a:srgbClr val="003F6D"/>
                </a:solidFill>
                <a:latin typeface="Laila Bold"/>
                <a:cs typeface="Laila Bold"/>
              </a:rPr>
              <a:t>ओ३म्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</a:t>
            </a:r>
            <a:r>
              <a:rPr lang="en-US" sz="4767" b="1" dirty="0" err="1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स्वस्ति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</a:t>
            </a:r>
            <a:r>
              <a:rPr lang="en-US" sz="4767" b="1" dirty="0" err="1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पन्थामनु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</a:t>
            </a:r>
            <a:r>
              <a:rPr lang="en-US" sz="4767" b="1" dirty="0" err="1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चरेम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</a:t>
            </a:r>
            <a:r>
              <a:rPr lang="en-US" sz="4767" b="1" dirty="0" err="1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सूर्याचन्द्रमसाविव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</a:t>
            </a:r>
            <a:r>
              <a:rPr lang="hi-IN" sz="4767" b="1" dirty="0">
                <a:solidFill>
                  <a:srgbClr val="003F6D"/>
                </a:solidFill>
                <a:latin typeface="Laila Bold"/>
                <a:cs typeface="Laila Bold"/>
              </a:rPr>
              <a:t>।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 </a:t>
            </a:r>
            <a:r>
              <a:rPr lang="hi-IN" sz="4767" b="1" dirty="0" err="1">
                <a:solidFill>
                  <a:srgbClr val="003F6D"/>
                </a:solidFill>
                <a:latin typeface="Laila Bold"/>
                <a:cs typeface="Laila Bold"/>
              </a:rPr>
              <a:t>पुनर्ददताघ्नता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</a:t>
            </a:r>
            <a:r>
              <a:rPr lang="en-US" sz="4767" b="1" dirty="0" err="1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जानता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</a:t>
            </a:r>
            <a:r>
              <a:rPr lang="hi-IN" sz="4767" b="1" dirty="0" err="1">
                <a:solidFill>
                  <a:srgbClr val="003F6D"/>
                </a:solidFill>
                <a:latin typeface="Laila Bold"/>
                <a:cs typeface="Laila Bold"/>
              </a:rPr>
              <a:t>सङ्गमेमहि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 ॥ ( </a:t>
            </a:r>
            <a:r>
              <a:rPr lang="en-US" sz="4767" b="1" dirty="0" err="1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ऋग्वेद</a:t>
            </a:r>
            <a:r>
              <a:rPr lang="en-US" sz="4767" b="1" dirty="0">
                <a:solidFill>
                  <a:srgbClr val="003F6D"/>
                </a:solidFill>
                <a:latin typeface="Laila Bold"/>
                <a:ea typeface="Laila Bold"/>
                <a:cs typeface="Laila Bold"/>
                <a:sym typeface="Laila Bold"/>
              </a:rPr>
              <a:t>) </a:t>
            </a:r>
          </a:p>
        </p:txBody>
      </p:sp>
      <p:sp>
        <p:nvSpPr>
          <p:cNvPr id="9" name="Freeform 9"/>
          <p:cNvSpPr/>
          <p:nvPr/>
        </p:nvSpPr>
        <p:spPr>
          <a:xfrm>
            <a:off x="6743700" y="4067175"/>
            <a:ext cx="4581525" cy="438150"/>
          </a:xfrm>
          <a:custGeom>
            <a:avLst/>
            <a:gdLst/>
            <a:ahLst/>
            <a:cxnLst/>
            <a:rect l="l" t="t" r="r" b="b"/>
            <a:pathLst>
              <a:path w="4581525" h="438150">
                <a:moveTo>
                  <a:pt x="0" y="0"/>
                </a:moveTo>
                <a:lnTo>
                  <a:pt x="4581525" y="0"/>
                </a:lnTo>
                <a:lnTo>
                  <a:pt x="45815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816352" y="4852470"/>
            <a:ext cx="12655296" cy="2716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23"/>
              </a:lnSpc>
            </a:pP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"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हम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सदाचार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और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कल्याण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शुभ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मार्ग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पर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चलें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,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ठीक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वैसे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ही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जैसे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सूर्य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और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चंद्रमा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बिना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किसी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त्रुटि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और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hi-IN" sz="3200" b="1" dirty="0">
                <a:solidFill>
                  <a:srgbClr val="003F6D"/>
                </a:solidFill>
                <a:latin typeface="Laila Semi-Bold"/>
                <a:cs typeface="Laila Semi-Bold"/>
              </a:rPr>
              <a:t>निस्वार्थ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भाव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से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प्रकाश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और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शीतलता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प्रदान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करते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हैं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।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हम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समाज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में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पुन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: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पुन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: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दान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देने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वाले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(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उदार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),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किसी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की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हिंसा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न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करने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वाले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(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अहिंसक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)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और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hi-IN" sz="3200" b="1" dirty="0">
                <a:solidFill>
                  <a:srgbClr val="003F6D"/>
                </a:solidFill>
                <a:latin typeface="Laila Semi-Bold"/>
                <a:cs typeface="Laila Semi-Bold"/>
              </a:rPr>
              <a:t>ज्ञानवान (विद्वान)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लोगों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के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साथ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मिलकर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चलें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और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उनकी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संगति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प्राप्त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 </a:t>
            </a:r>
            <a:r>
              <a:rPr lang="en-US" sz="3200" b="1" dirty="0" err="1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करें</a:t>
            </a:r>
            <a:r>
              <a:rPr lang="en-US" sz="3200" b="1" dirty="0">
                <a:solidFill>
                  <a:srgbClr val="003F6D"/>
                </a:solidFill>
                <a:latin typeface="Laila Semi-Bold"/>
                <a:ea typeface="Laila Semi-Bold"/>
                <a:cs typeface="Laila Semi-Bold"/>
                <a:sym typeface="Laila Semi-Bold"/>
              </a:rPr>
              <a:t>।"</a:t>
            </a:r>
          </a:p>
        </p:txBody>
      </p:sp>
      <p:sp>
        <p:nvSpPr>
          <p:cNvPr id="11" name="Freeform 11"/>
          <p:cNvSpPr/>
          <p:nvPr/>
        </p:nvSpPr>
        <p:spPr>
          <a:xfrm>
            <a:off x="1952625" y="857250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020925" y="7924800"/>
            <a:ext cx="1533525" cy="1295400"/>
          </a:xfrm>
          <a:custGeom>
            <a:avLst/>
            <a:gdLst/>
            <a:ahLst/>
            <a:cxnLst/>
            <a:rect l="l" t="t" r="r" b="b"/>
            <a:pathLst>
              <a:path w="1533525" h="1295400">
                <a:moveTo>
                  <a:pt x="0" y="0"/>
                </a:moveTo>
                <a:lnTo>
                  <a:pt x="1533525" y="0"/>
                </a:lnTo>
                <a:lnTo>
                  <a:pt x="153352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0" y="7067550"/>
            <a:ext cx="2181225" cy="2790825"/>
          </a:xfrm>
          <a:custGeom>
            <a:avLst/>
            <a:gdLst/>
            <a:ahLst/>
            <a:cxnLst/>
            <a:rect l="l" t="t" r="r" b="b"/>
            <a:pathLst>
              <a:path w="2181225" h="2790825">
                <a:moveTo>
                  <a:pt x="0" y="0"/>
                </a:moveTo>
                <a:lnTo>
                  <a:pt x="2181225" y="0"/>
                </a:lnTo>
                <a:lnTo>
                  <a:pt x="21812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6325850" y="7715250"/>
            <a:ext cx="1962150" cy="2143125"/>
          </a:xfrm>
          <a:custGeom>
            <a:avLst/>
            <a:gdLst/>
            <a:ahLst/>
            <a:cxnLst/>
            <a:rect l="l" t="t" r="r" b="b"/>
            <a:pathLst>
              <a:path w="1962150" h="2143125">
                <a:moveTo>
                  <a:pt x="0" y="0"/>
                </a:moveTo>
                <a:lnTo>
                  <a:pt x="1962150" y="0"/>
                </a:lnTo>
                <a:lnTo>
                  <a:pt x="19621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0" y="9001125"/>
            <a:ext cx="18288000" cy="1285875"/>
          </a:xfrm>
          <a:custGeom>
            <a:avLst/>
            <a:gdLst/>
            <a:ahLst/>
            <a:cxnLst/>
            <a:rect l="l" t="t" r="r" b="b"/>
            <a:pathLst>
              <a:path w="18288000" h="1285875">
                <a:moveTo>
                  <a:pt x="0" y="0"/>
                </a:moveTo>
                <a:lnTo>
                  <a:pt x="18288000" y="0"/>
                </a:lnTo>
                <a:lnTo>
                  <a:pt x="182880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35860" y="4379981"/>
            <a:ext cx="3244945" cy="3986223"/>
            <a:chOff x="0" y="0"/>
            <a:chExt cx="854636" cy="10498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4636" cy="1049869"/>
            </a:xfrm>
            <a:custGeom>
              <a:avLst/>
              <a:gdLst/>
              <a:ahLst/>
              <a:cxnLst/>
              <a:rect l="l" t="t" r="r" b="b"/>
              <a:pathLst>
                <a:path w="854636" h="1049869">
                  <a:moveTo>
                    <a:pt x="0" y="0"/>
                  </a:moveTo>
                  <a:lnTo>
                    <a:pt x="854636" y="0"/>
                  </a:lnTo>
                  <a:lnTo>
                    <a:pt x="854636" y="1049869"/>
                  </a:lnTo>
                  <a:lnTo>
                    <a:pt x="0" y="1049869"/>
                  </a:ln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54636" cy="108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21527" y="4432479"/>
            <a:ext cx="3244945" cy="3986223"/>
            <a:chOff x="0" y="0"/>
            <a:chExt cx="854636" cy="10498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4636" cy="1049869"/>
            </a:xfrm>
            <a:custGeom>
              <a:avLst/>
              <a:gdLst/>
              <a:ahLst/>
              <a:cxnLst/>
              <a:rect l="l" t="t" r="r" b="b"/>
              <a:pathLst>
                <a:path w="854636" h="1049869">
                  <a:moveTo>
                    <a:pt x="0" y="0"/>
                  </a:moveTo>
                  <a:lnTo>
                    <a:pt x="854636" y="0"/>
                  </a:lnTo>
                  <a:lnTo>
                    <a:pt x="854636" y="1049869"/>
                  </a:lnTo>
                  <a:lnTo>
                    <a:pt x="0" y="1049869"/>
                  </a:ln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54636" cy="108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423698" y="4432479"/>
            <a:ext cx="3244945" cy="3986223"/>
            <a:chOff x="0" y="0"/>
            <a:chExt cx="854636" cy="10498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54636" cy="1049869"/>
            </a:xfrm>
            <a:custGeom>
              <a:avLst/>
              <a:gdLst/>
              <a:ahLst/>
              <a:cxnLst/>
              <a:rect l="l" t="t" r="r" b="b"/>
              <a:pathLst>
                <a:path w="854636" h="1049869">
                  <a:moveTo>
                    <a:pt x="0" y="0"/>
                  </a:moveTo>
                  <a:lnTo>
                    <a:pt x="854636" y="0"/>
                  </a:lnTo>
                  <a:lnTo>
                    <a:pt x="854636" y="1049869"/>
                  </a:lnTo>
                  <a:lnTo>
                    <a:pt x="0" y="1049869"/>
                  </a:ln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54636" cy="108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56417" y="4803135"/>
            <a:ext cx="1376623" cy="137662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457138" y="4803135"/>
            <a:ext cx="1376623" cy="137662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57859" y="4803135"/>
            <a:ext cx="1376623" cy="137662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126080" y="3699902"/>
            <a:ext cx="237297" cy="23729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>
            <a:off x="5363377" y="3818550"/>
            <a:ext cx="7556872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9025351" y="3699902"/>
            <a:ext cx="237297" cy="23729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920249" y="3699902"/>
            <a:ext cx="237297" cy="23729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0" name="AutoShape 30"/>
          <p:cNvSpPr/>
          <p:nvPr/>
        </p:nvSpPr>
        <p:spPr>
          <a:xfrm flipH="1">
            <a:off x="5237452" y="3937199"/>
            <a:ext cx="7276" cy="45509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" name="AutoShape 31"/>
          <p:cNvSpPr/>
          <p:nvPr/>
        </p:nvSpPr>
        <p:spPr>
          <a:xfrm flipH="1">
            <a:off x="9132353" y="3922435"/>
            <a:ext cx="7273" cy="475518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AutoShape 32"/>
          <p:cNvSpPr/>
          <p:nvPr/>
        </p:nvSpPr>
        <p:spPr>
          <a:xfrm>
            <a:off x="13038897" y="3937199"/>
            <a:ext cx="7273" cy="46926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4857028" y="4869665"/>
            <a:ext cx="783141" cy="1095534"/>
          </a:xfrm>
          <a:custGeom>
            <a:avLst/>
            <a:gdLst/>
            <a:ahLst/>
            <a:cxnLst/>
            <a:rect l="l" t="t" r="r" b="b"/>
            <a:pathLst>
              <a:path w="783141" h="1095534">
                <a:moveTo>
                  <a:pt x="0" y="0"/>
                </a:moveTo>
                <a:lnTo>
                  <a:pt x="783141" y="0"/>
                </a:lnTo>
                <a:lnTo>
                  <a:pt x="783141" y="1095534"/>
                </a:lnTo>
                <a:lnTo>
                  <a:pt x="0" y="10955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8626521" y="4971548"/>
            <a:ext cx="1045176" cy="986802"/>
          </a:xfrm>
          <a:custGeom>
            <a:avLst/>
            <a:gdLst/>
            <a:ahLst/>
            <a:cxnLst/>
            <a:rect l="l" t="t" r="r" b="b"/>
            <a:pathLst>
              <a:path w="1045176" h="986802">
                <a:moveTo>
                  <a:pt x="0" y="0"/>
                </a:moveTo>
                <a:lnTo>
                  <a:pt x="1045176" y="0"/>
                </a:lnTo>
                <a:lnTo>
                  <a:pt x="1045176" y="986802"/>
                </a:lnTo>
                <a:lnTo>
                  <a:pt x="0" y="9868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2614643" y="4918964"/>
            <a:ext cx="854245" cy="895670"/>
          </a:xfrm>
          <a:custGeom>
            <a:avLst/>
            <a:gdLst/>
            <a:ahLst/>
            <a:cxnLst/>
            <a:rect l="l" t="t" r="r" b="b"/>
            <a:pathLst>
              <a:path w="854245" h="895670">
                <a:moveTo>
                  <a:pt x="0" y="0"/>
                </a:moveTo>
                <a:lnTo>
                  <a:pt x="854245" y="0"/>
                </a:lnTo>
                <a:lnTo>
                  <a:pt x="854245" y="895670"/>
                </a:lnTo>
                <a:lnTo>
                  <a:pt x="0" y="8956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DJB Jal Manthan Conclave 2026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214070" y="2118228"/>
            <a:ext cx="7859860" cy="406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4"/>
              </a:lnSpc>
            </a:pPr>
            <a:r>
              <a:rPr lang="en-US" sz="2360" dirty="0">
                <a:solidFill>
                  <a:srgbClr val="545454"/>
                </a:solidFill>
                <a:latin typeface="Canva Sans"/>
                <a:ea typeface="Canva Sans"/>
                <a:cs typeface="Canva Sans"/>
                <a:sym typeface="Canva Sans"/>
              </a:rPr>
              <a:t>Jaipur | 14–16 September 2026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2256" y="6510890"/>
            <a:ext cx="3242047" cy="36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1"/>
              </a:lnSpc>
            </a:pPr>
            <a:r>
              <a:rPr lang="en-US" sz="2065" b="1" dirty="0">
                <a:latin typeface="Poppins Bold"/>
                <a:ea typeface="Poppins Bold"/>
                <a:cs typeface="Poppins Bold"/>
                <a:sym typeface="Poppins Bold"/>
              </a:rPr>
              <a:t>Capacity Building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956524" y="7352900"/>
            <a:ext cx="2576410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44"/>
              </a:lnSpc>
            </a:pPr>
            <a:r>
              <a:rPr lang="en-US" sz="17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Empowering DJB's workforce for tomorrow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274889" y="6537877"/>
            <a:ext cx="1738223" cy="728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1"/>
              </a:lnSpc>
            </a:pPr>
            <a:r>
              <a:rPr lang="en-US" sz="206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Leadership &amp; Motivation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58694" y="7379887"/>
            <a:ext cx="2576410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44"/>
              </a:lnSpc>
            </a:pPr>
            <a:r>
              <a:rPr lang="en-US" sz="17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Inspiring high performance across all levels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795786" y="6510890"/>
            <a:ext cx="2500769" cy="36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1"/>
              </a:lnSpc>
            </a:pPr>
            <a:r>
              <a:rPr lang="en-US" sz="206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Future Ready DJB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787174" y="7352900"/>
            <a:ext cx="2576410" cy="516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44"/>
              </a:lnSpc>
            </a:pPr>
            <a:r>
              <a:rPr lang="en-US" sz="17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Accountable, agile &amp; strategically aligned</a:t>
            </a:r>
          </a:p>
        </p:txBody>
      </p:sp>
      <p:sp>
        <p:nvSpPr>
          <p:cNvPr id="44" name="Freeform 44"/>
          <p:cNvSpPr/>
          <p:nvPr/>
        </p:nvSpPr>
        <p:spPr>
          <a:xfrm>
            <a:off x="13504793" y="892524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 rot="2246426" flipH="1">
            <a:off x="15593973" y="8694968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2406302" y="0"/>
                </a:moveTo>
                <a:lnTo>
                  <a:pt x="0" y="0"/>
                </a:lnTo>
                <a:lnTo>
                  <a:pt x="0" y="2835113"/>
                </a:lnTo>
                <a:lnTo>
                  <a:pt x="2406302" y="2835113"/>
                </a:lnTo>
                <a:lnTo>
                  <a:pt x="240630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 rot="8373519">
            <a:off x="2843772" y="4754686"/>
            <a:ext cx="1306738" cy="850568"/>
          </a:xfrm>
          <a:custGeom>
            <a:avLst/>
            <a:gdLst/>
            <a:ahLst/>
            <a:cxnLst/>
            <a:rect l="l" t="t" r="r" b="b"/>
            <a:pathLst>
              <a:path w="1306738" h="850568">
                <a:moveTo>
                  <a:pt x="0" y="0"/>
                </a:moveTo>
                <a:lnTo>
                  <a:pt x="1306739" y="0"/>
                </a:lnTo>
                <a:lnTo>
                  <a:pt x="1306739" y="850568"/>
                </a:lnTo>
                <a:lnTo>
                  <a:pt x="0" y="8505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-2428262" y="871874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80554" y="7216069"/>
            <a:ext cx="3161197" cy="998420"/>
            <a:chOff x="0" y="0"/>
            <a:chExt cx="832579" cy="262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177242"/>
                  </a:lnTo>
                  <a:cubicBezTo>
                    <a:pt x="832579" y="224582"/>
                    <a:pt x="794202" y="262958"/>
                    <a:pt x="746862" y="262958"/>
                  </a:cubicBezTo>
                  <a:lnTo>
                    <a:pt x="85717" y="262958"/>
                  </a:lnTo>
                  <a:cubicBezTo>
                    <a:pt x="38377" y="262958"/>
                    <a:pt x="0" y="224582"/>
                    <a:pt x="0" y="177242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6841751" y="7715280"/>
            <a:ext cx="4642047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7561552" y="7216069"/>
            <a:ext cx="3161197" cy="998420"/>
            <a:chOff x="0" y="0"/>
            <a:chExt cx="832579" cy="262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177242"/>
                  </a:lnTo>
                  <a:cubicBezTo>
                    <a:pt x="832579" y="224582"/>
                    <a:pt x="794202" y="262958"/>
                    <a:pt x="746862" y="262958"/>
                  </a:cubicBezTo>
                  <a:lnTo>
                    <a:pt x="85717" y="262958"/>
                  </a:lnTo>
                  <a:cubicBezTo>
                    <a:pt x="38377" y="262958"/>
                    <a:pt x="0" y="224582"/>
                    <a:pt x="0" y="177242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80099" y="7216069"/>
            <a:ext cx="3161197" cy="998420"/>
            <a:chOff x="0" y="0"/>
            <a:chExt cx="832579" cy="2629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177242"/>
                  </a:lnTo>
                  <a:cubicBezTo>
                    <a:pt x="832579" y="224582"/>
                    <a:pt x="794202" y="262958"/>
                    <a:pt x="746862" y="262958"/>
                  </a:cubicBezTo>
                  <a:lnTo>
                    <a:pt x="85717" y="262958"/>
                  </a:lnTo>
                  <a:cubicBezTo>
                    <a:pt x="38377" y="262958"/>
                    <a:pt x="0" y="224582"/>
                    <a:pt x="0" y="177242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718102" y="3464297"/>
            <a:ext cx="3228372" cy="3525952"/>
            <a:chOff x="0" y="0"/>
            <a:chExt cx="812800" cy="84865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48659"/>
            </a:xfrm>
            <a:custGeom>
              <a:avLst/>
              <a:gdLst/>
              <a:ahLst/>
              <a:cxnLst/>
              <a:rect l="l" t="t" r="r" b="b"/>
              <a:pathLst>
                <a:path w="812800" h="848659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798486"/>
                  </a:lnTo>
                  <a:cubicBezTo>
                    <a:pt x="812800" y="811793"/>
                    <a:pt x="807514" y="824555"/>
                    <a:pt x="798105" y="833964"/>
                  </a:cubicBezTo>
                  <a:cubicBezTo>
                    <a:pt x="788695" y="843373"/>
                    <a:pt x="775934" y="848659"/>
                    <a:pt x="762627" y="848659"/>
                  </a:cubicBezTo>
                  <a:lnTo>
                    <a:pt x="50173" y="848659"/>
                  </a:lnTo>
                  <a:cubicBezTo>
                    <a:pt x="36866" y="848659"/>
                    <a:pt x="24105" y="843373"/>
                    <a:pt x="14695" y="833964"/>
                  </a:cubicBezTo>
                  <a:cubicBezTo>
                    <a:pt x="5286" y="824555"/>
                    <a:pt x="0" y="811793"/>
                    <a:pt x="0" y="798486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8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600949" y="3464297"/>
            <a:ext cx="3228373" cy="3500330"/>
            <a:chOff x="0" y="0"/>
            <a:chExt cx="812800" cy="8486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48659"/>
            </a:xfrm>
            <a:custGeom>
              <a:avLst/>
              <a:gdLst/>
              <a:ahLst/>
              <a:cxnLst/>
              <a:rect l="l" t="t" r="r" b="b"/>
              <a:pathLst>
                <a:path w="812800" h="848659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798486"/>
                  </a:lnTo>
                  <a:cubicBezTo>
                    <a:pt x="812800" y="811793"/>
                    <a:pt x="807514" y="824555"/>
                    <a:pt x="798105" y="833964"/>
                  </a:cubicBezTo>
                  <a:cubicBezTo>
                    <a:pt x="788695" y="843373"/>
                    <a:pt x="775934" y="848659"/>
                    <a:pt x="762627" y="848659"/>
                  </a:cubicBezTo>
                  <a:lnTo>
                    <a:pt x="50173" y="848659"/>
                  </a:lnTo>
                  <a:cubicBezTo>
                    <a:pt x="36866" y="848659"/>
                    <a:pt x="24105" y="843373"/>
                    <a:pt x="14695" y="833964"/>
                  </a:cubicBezTo>
                  <a:cubicBezTo>
                    <a:pt x="5286" y="824555"/>
                    <a:pt x="0" y="811793"/>
                    <a:pt x="0" y="798486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8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517647" y="3464297"/>
            <a:ext cx="3228373" cy="3500330"/>
            <a:chOff x="0" y="0"/>
            <a:chExt cx="812800" cy="84865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48659"/>
            </a:xfrm>
            <a:custGeom>
              <a:avLst/>
              <a:gdLst/>
              <a:ahLst/>
              <a:cxnLst/>
              <a:rect l="l" t="t" r="r" b="b"/>
              <a:pathLst>
                <a:path w="812800" h="848659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798486"/>
                  </a:lnTo>
                  <a:cubicBezTo>
                    <a:pt x="812800" y="811793"/>
                    <a:pt x="807514" y="824555"/>
                    <a:pt x="798105" y="833964"/>
                  </a:cubicBezTo>
                  <a:cubicBezTo>
                    <a:pt x="788695" y="843373"/>
                    <a:pt x="775934" y="848659"/>
                    <a:pt x="762627" y="848659"/>
                  </a:cubicBezTo>
                  <a:lnTo>
                    <a:pt x="50173" y="848659"/>
                  </a:lnTo>
                  <a:cubicBezTo>
                    <a:pt x="36866" y="848659"/>
                    <a:pt x="24105" y="843373"/>
                    <a:pt x="14695" y="833964"/>
                  </a:cubicBezTo>
                  <a:cubicBezTo>
                    <a:pt x="5286" y="824555"/>
                    <a:pt x="0" y="811793"/>
                    <a:pt x="0" y="798486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8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1" name="AutoShape 21"/>
          <p:cNvSpPr/>
          <p:nvPr/>
        </p:nvSpPr>
        <p:spPr>
          <a:xfrm flipH="1">
            <a:off x="5261151" y="6936783"/>
            <a:ext cx="1" cy="27928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 flipH="1">
            <a:off x="9142151" y="6964627"/>
            <a:ext cx="0" cy="251442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 flipH="1">
            <a:off x="13060698" y="6990249"/>
            <a:ext cx="0" cy="22582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4572840" y="3837839"/>
            <a:ext cx="1376623" cy="1376623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453839" y="3875412"/>
            <a:ext cx="1376623" cy="1376623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72386" y="3875412"/>
            <a:ext cx="1376623" cy="1376623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4932983" y="3947743"/>
            <a:ext cx="656338" cy="1030769"/>
          </a:xfrm>
          <a:custGeom>
            <a:avLst/>
            <a:gdLst/>
            <a:ahLst/>
            <a:cxnLst/>
            <a:rect l="l" t="t" r="r" b="b"/>
            <a:pathLst>
              <a:path w="656338" h="1030769">
                <a:moveTo>
                  <a:pt x="0" y="0"/>
                </a:moveTo>
                <a:lnTo>
                  <a:pt x="656338" y="0"/>
                </a:lnTo>
                <a:lnTo>
                  <a:pt x="656338" y="1030769"/>
                </a:lnTo>
                <a:lnTo>
                  <a:pt x="0" y="10307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8903588" y="3947743"/>
            <a:ext cx="518356" cy="1208994"/>
          </a:xfrm>
          <a:custGeom>
            <a:avLst/>
            <a:gdLst/>
            <a:ahLst/>
            <a:cxnLst/>
            <a:rect l="l" t="t" r="r" b="b"/>
            <a:pathLst>
              <a:path w="518356" h="1208994">
                <a:moveTo>
                  <a:pt x="0" y="0"/>
                </a:moveTo>
                <a:lnTo>
                  <a:pt x="518356" y="0"/>
                </a:lnTo>
                <a:lnTo>
                  <a:pt x="518356" y="1208994"/>
                </a:lnTo>
                <a:lnTo>
                  <a:pt x="0" y="1208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2619455" y="4018802"/>
            <a:ext cx="853991" cy="994458"/>
          </a:xfrm>
          <a:custGeom>
            <a:avLst/>
            <a:gdLst/>
            <a:ahLst/>
            <a:cxnLst/>
            <a:rect l="l" t="t" r="r" b="b"/>
            <a:pathLst>
              <a:path w="853991" h="994458">
                <a:moveTo>
                  <a:pt x="0" y="0"/>
                </a:moveTo>
                <a:lnTo>
                  <a:pt x="853991" y="0"/>
                </a:lnTo>
                <a:lnTo>
                  <a:pt x="853991" y="994458"/>
                </a:lnTo>
                <a:lnTo>
                  <a:pt x="0" y="994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3036615" y="1421472"/>
            <a:ext cx="12214769" cy="491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5"/>
              </a:lnSpc>
            </a:pPr>
            <a:r>
              <a:rPr lang="en-US" sz="276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Capacity Building: A Strategic Framework for a Future-Ready DJB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643005" y="7322850"/>
            <a:ext cx="3161197" cy="665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76"/>
              </a:lnSpc>
            </a:pPr>
            <a:r>
              <a:rPr lang="en-US" sz="1911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Why Transformation Is Needed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1552" y="7322850"/>
            <a:ext cx="3161197" cy="33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76"/>
              </a:lnSpc>
            </a:pPr>
            <a:r>
              <a:rPr lang="en-US" sz="1911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The Proposed Approach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646509" y="7322850"/>
            <a:ext cx="2828379" cy="665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76"/>
              </a:lnSpc>
            </a:pPr>
            <a:r>
              <a:rPr lang="en-US" sz="1911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Expected Organizational Impact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918775" y="5525893"/>
            <a:ext cx="2684751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DJB faces gaps in leadership depth, workforce motivation &amp; accountability needed to meet 2047 water security goals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599101" y="5628733"/>
            <a:ext cx="3123647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A three-pillar framework: Capacity Building, Leadership &amp; Motivation anchored in phased roadmaps through 2047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646509" y="5628733"/>
            <a:ext cx="2957239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b="1" dirty="0">
                <a:solidFill>
                  <a:srgbClr val="10101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nva Sans Bold"/>
              </a:rPr>
              <a:t>A high-performing, accountable &amp; future-ready DJB delivering equitable water services to all Delhi citizens</a:t>
            </a:r>
          </a:p>
        </p:txBody>
      </p:sp>
      <p:sp>
        <p:nvSpPr>
          <p:cNvPr id="43" name="Freeform 43"/>
          <p:cNvSpPr/>
          <p:nvPr/>
        </p:nvSpPr>
        <p:spPr>
          <a:xfrm>
            <a:off x="14603748" y="2585782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 rot="-9325842">
            <a:off x="16259610" y="-1255776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-1213518" y="-288350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 rot="8373519">
            <a:off x="16581504" y="8376534"/>
            <a:ext cx="2448850" cy="1593979"/>
          </a:xfrm>
          <a:custGeom>
            <a:avLst/>
            <a:gdLst/>
            <a:ahLst/>
            <a:cxnLst/>
            <a:rect l="l" t="t" r="r" b="b"/>
            <a:pathLst>
              <a:path w="2448850" h="1593979">
                <a:moveTo>
                  <a:pt x="0" y="0"/>
                </a:moveTo>
                <a:lnTo>
                  <a:pt x="2448850" y="0"/>
                </a:lnTo>
                <a:lnTo>
                  <a:pt x="2448850" y="1593979"/>
                </a:lnTo>
                <a:lnTo>
                  <a:pt x="0" y="15939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-2372264" y="8739100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2462" y="3948397"/>
            <a:ext cx="3086100" cy="3781993"/>
            <a:chOff x="0" y="0"/>
            <a:chExt cx="812800" cy="9960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96081"/>
            </a:xfrm>
            <a:custGeom>
              <a:avLst/>
              <a:gdLst/>
              <a:ahLst/>
              <a:cxnLst/>
              <a:rect l="l" t="t" r="r" b="b"/>
              <a:pathLst>
                <a:path w="812800" h="996081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945908"/>
                  </a:lnTo>
                  <a:cubicBezTo>
                    <a:pt x="812800" y="959214"/>
                    <a:pt x="807514" y="971976"/>
                    <a:pt x="798105" y="981385"/>
                  </a:cubicBezTo>
                  <a:cubicBezTo>
                    <a:pt x="788695" y="990795"/>
                    <a:pt x="775934" y="996081"/>
                    <a:pt x="762627" y="996081"/>
                  </a:cubicBezTo>
                  <a:lnTo>
                    <a:pt x="50173" y="996081"/>
                  </a:lnTo>
                  <a:cubicBezTo>
                    <a:pt x="36866" y="996081"/>
                    <a:pt x="24105" y="990795"/>
                    <a:pt x="14695" y="981385"/>
                  </a:cubicBezTo>
                  <a:cubicBezTo>
                    <a:pt x="5286" y="971976"/>
                    <a:pt x="0" y="959214"/>
                    <a:pt x="0" y="945908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1034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66198" y="4235831"/>
            <a:ext cx="3161197" cy="665602"/>
            <a:chOff x="0" y="0"/>
            <a:chExt cx="832579" cy="1753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2579" cy="175302"/>
            </a:xfrm>
            <a:custGeom>
              <a:avLst/>
              <a:gdLst/>
              <a:ahLst/>
              <a:cxnLst/>
              <a:rect l="l" t="t" r="r" b="b"/>
              <a:pathLst>
                <a:path w="832579" h="175302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89586"/>
                  </a:lnTo>
                  <a:cubicBezTo>
                    <a:pt x="832579" y="136926"/>
                    <a:pt x="794202" y="175302"/>
                    <a:pt x="746862" y="175302"/>
                  </a:cubicBezTo>
                  <a:lnTo>
                    <a:pt x="85717" y="175302"/>
                  </a:lnTo>
                  <a:cubicBezTo>
                    <a:pt x="38377" y="175302"/>
                    <a:pt x="0" y="136926"/>
                    <a:pt x="0" y="89586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32579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39082" y="3948397"/>
            <a:ext cx="3086100" cy="3781993"/>
            <a:chOff x="0" y="0"/>
            <a:chExt cx="812800" cy="9960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996081"/>
            </a:xfrm>
            <a:custGeom>
              <a:avLst/>
              <a:gdLst/>
              <a:ahLst/>
              <a:cxnLst/>
              <a:rect l="l" t="t" r="r" b="b"/>
              <a:pathLst>
                <a:path w="812800" h="996081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945908"/>
                  </a:lnTo>
                  <a:cubicBezTo>
                    <a:pt x="812800" y="959214"/>
                    <a:pt x="807514" y="971976"/>
                    <a:pt x="798105" y="981385"/>
                  </a:cubicBezTo>
                  <a:cubicBezTo>
                    <a:pt x="788695" y="990795"/>
                    <a:pt x="775934" y="996081"/>
                    <a:pt x="762627" y="996081"/>
                  </a:cubicBezTo>
                  <a:lnTo>
                    <a:pt x="50173" y="996081"/>
                  </a:lnTo>
                  <a:cubicBezTo>
                    <a:pt x="36866" y="996081"/>
                    <a:pt x="24105" y="990795"/>
                    <a:pt x="14695" y="981385"/>
                  </a:cubicBezTo>
                  <a:cubicBezTo>
                    <a:pt x="5286" y="971976"/>
                    <a:pt x="0" y="959214"/>
                    <a:pt x="0" y="945908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1034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362818" y="4235831"/>
            <a:ext cx="3161197" cy="665602"/>
            <a:chOff x="0" y="0"/>
            <a:chExt cx="832579" cy="1753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32579" cy="175302"/>
            </a:xfrm>
            <a:custGeom>
              <a:avLst/>
              <a:gdLst/>
              <a:ahLst/>
              <a:cxnLst/>
              <a:rect l="l" t="t" r="r" b="b"/>
              <a:pathLst>
                <a:path w="832579" h="175302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89586"/>
                  </a:lnTo>
                  <a:cubicBezTo>
                    <a:pt x="832579" y="136926"/>
                    <a:pt x="794202" y="175302"/>
                    <a:pt x="746862" y="175302"/>
                  </a:cubicBezTo>
                  <a:lnTo>
                    <a:pt x="85717" y="175302"/>
                  </a:lnTo>
                  <a:cubicBezTo>
                    <a:pt x="38377" y="175302"/>
                    <a:pt x="0" y="136926"/>
                    <a:pt x="0" y="89586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32579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039621" y="3948397"/>
            <a:ext cx="3086100" cy="3781993"/>
            <a:chOff x="0" y="0"/>
            <a:chExt cx="812800" cy="99608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996081"/>
            </a:xfrm>
            <a:custGeom>
              <a:avLst/>
              <a:gdLst/>
              <a:ahLst/>
              <a:cxnLst/>
              <a:rect l="l" t="t" r="r" b="b"/>
              <a:pathLst>
                <a:path w="812800" h="996081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945908"/>
                  </a:lnTo>
                  <a:cubicBezTo>
                    <a:pt x="812800" y="959214"/>
                    <a:pt x="807514" y="971976"/>
                    <a:pt x="798105" y="981385"/>
                  </a:cubicBezTo>
                  <a:cubicBezTo>
                    <a:pt x="788695" y="990795"/>
                    <a:pt x="775934" y="996081"/>
                    <a:pt x="762627" y="996081"/>
                  </a:cubicBezTo>
                  <a:lnTo>
                    <a:pt x="50173" y="996081"/>
                  </a:lnTo>
                  <a:cubicBezTo>
                    <a:pt x="36866" y="996081"/>
                    <a:pt x="24105" y="990795"/>
                    <a:pt x="14695" y="981385"/>
                  </a:cubicBezTo>
                  <a:cubicBezTo>
                    <a:pt x="5286" y="971976"/>
                    <a:pt x="0" y="959214"/>
                    <a:pt x="0" y="945908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0341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563357" y="4235831"/>
            <a:ext cx="3161197" cy="665602"/>
            <a:chOff x="0" y="0"/>
            <a:chExt cx="832579" cy="17530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2579" cy="175302"/>
            </a:xfrm>
            <a:custGeom>
              <a:avLst/>
              <a:gdLst/>
              <a:ahLst/>
              <a:cxnLst/>
              <a:rect l="l" t="t" r="r" b="b"/>
              <a:pathLst>
                <a:path w="832579" h="175302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89586"/>
                  </a:lnTo>
                  <a:cubicBezTo>
                    <a:pt x="832579" y="136926"/>
                    <a:pt x="794202" y="175302"/>
                    <a:pt x="746862" y="175302"/>
                  </a:cubicBezTo>
                  <a:lnTo>
                    <a:pt x="85717" y="175302"/>
                  </a:lnTo>
                  <a:cubicBezTo>
                    <a:pt x="38377" y="175302"/>
                    <a:pt x="0" y="136926"/>
                    <a:pt x="0" y="89586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32579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066863" y="3276314"/>
            <a:ext cx="237297" cy="23729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>
            <a:off x="5304160" y="3394963"/>
            <a:ext cx="8159862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9067193" y="3276314"/>
            <a:ext cx="237297" cy="23729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464022" y="3276314"/>
            <a:ext cx="237297" cy="23729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0" name="AutoShape 30"/>
          <p:cNvSpPr/>
          <p:nvPr/>
        </p:nvSpPr>
        <p:spPr>
          <a:xfrm>
            <a:off x="5185512" y="3513612"/>
            <a:ext cx="0" cy="43478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" name="AutoShape 31"/>
          <p:cNvSpPr/>
          <p:nvPr/>
        </p:nvSpPr>
        <p:spPr>
          <a:xfrm>
            <a:off x="9185842" y="3513612"/>
            <a:ext cx="0" cy="45845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AutoShape 32"/>
          <p:cNvSpPr/>
          <p:nvPr/>
        </p:nvSpPr>
        <p:spPr>
          <a:xfrm>
            <a:off x="13582671" y="3513612"/>
            <a:ext cx="0" cy="43478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4689544" y="5324770"/>
            <a:ext cx="1001001" cy="995996"/>
          </a:xfrm>
          <a:custGeom>
            <a:avLst/>
            <a:gdLst/>
            <a:ahLst/>
            <a:cxnLst/>
            <a:rect l="l" t="t" r="r" b="b"/>
            <a:pathLst>
              <a:path w="1001001" h="995996">
                <a:moveTo>
                  <a:pt x="0" y="0"/>
                </a:moveTo>
                <a:lnTo>
                  <a:pt x="1001002" y="0"/>
                </a:lnTo>
                <a:lnTo>
                  <a:pt x="1001002" y="995996"/>
                </a:lnTo>
                <a:lnTo>
                  <a:pt x="0" y="995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8921654" y="5196871"/>
            <a:ext cx="1052103" cy="1148271"/>
          </a:xfrm>
          <a:custGeom>
            <a:avLst/>
            <a:gdLst/>
            <a:ahLst/>
            <a:cxnLst/>
            <a:rect l="l" t="t" r="r" b="b"/>
            <a:pathLst>
              <a:path w="1052103" h="1148271">
                <a:moveTo>
                  <a:pt x="0" y="0"/>
                </a:moveTo>
                <a:lnTo>
                  <a:pt x="1052103" y="0"/>
                </a:lnTo>
                <a:lnTo>
                  <a:pt x="1052103" y="1148271"/>
                </a:lnTo>
                <a:lnTo>
                  <a:pt x="0" y="11482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3083033" y="5146827"/>
            <a:ext cx="1009229" cy="1411509"/>
          </a:xfrm>
          <a:custGeom>
            <a:avLst/>
            <a:gdLst/>
            <a:ahLst/>
            <a:cxnLst/>
            <a:rect l="l" t="t" r="r" b="b"/>
            <a:pathLst>
              <a:path w="1009229" h="1411509">
                <a:moveTo>
                  <a:pt x="0" y="0"/>
                </a:moveTo>
                <a:lnTo>
                  <a:pt x="1009229" y="0"/>
                </a:lnTo>
                <a:lnTo>
                  <a:pt x="1009229" y="1411510"/>
                </a:lnTo>
                <a:lnTo>
                  <a:pt x="0" y="1411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Navigating DJB's Strategic Landscape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166198" y="4377179"/>
            <a:ext cx="3161197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Operational Complexity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364777" y="4377179"/>
            <a:ext cx="3161197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Governance Gaps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563357" y="4377179"/>
            <a:ext cx="3161197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Future-Ready Vision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897307" y="6586026"/>
            <a:ext cx="2576410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1"/>
              </a:lnSpc>
            </a:pPr>
            <a:endParaRPr lang="en-US" sz="1600" b="1" dirty="0">
              <a:solidFill>
                <a:srgbClr val="F4F7F5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0" lvl="0" indent="0" algn="ctr">
              <a:lnSpc>
                <a:spcPts val="1921"/>
              </a:lnSpc>
            </a:pPr>
            <a:r>
              <a:rPr lang="en-US" sz="1600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Managing aging infrastructure &amp; rapid urban demand growth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093927" y="6586026"/>
            <a:ext cx="2576410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1"/>
              </a:lnSpc>
            </a:pPr>
            <a:endParaRPr lang="en-US" sz="1600" b="1" dirty="0">
              <a:solidFill>
                <a:srgbClr val="10101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0" lvl="0" indent="0" algn="ctr">
              <a:lnSpc>
                <a:spcPts val="1921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Bridging accountability, capacity &amp; leadership deficits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294466" y="6586026"/>
            <a:ext cx="2576410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1"/>
              </a:lnSpc>
            </a:pPr>
            <a:endParaRPr lang="en-US" sz="1600" b="1" dirty="0">
              <a:solidFill>
                <a:srgbClr val="10101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0" lvl="0" indent="0" algn="ctr">
              <a:lnSpc>
                <a:spcPts val="1921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Building a high-performing, citizen-centric DJB by 2032</a:t>
            </a:r>
          </a:p>
        </p:txBody>
      </p:sp>
      <p:sp>
        <p:nvSpPr>
          <p:cNvPr id="43" name="Freeform 43"/>
          <p:cNvSpPr/>
          <p:nvPr/>
        </p:nvSpPr>
        <p:spPr>
          <a:xfrm>
            <a:off x="15220971" y="3093554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 rot="-9325842">
            <a:off x="-925929" y="306583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3"/>
                </a:lnTo>
                <a:lnTo>
                  <a:pt x="0" y="2835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 rot="8373519">
            <a:off x="16247245" y="8191508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6" y="0"/>
                </a:lnTo>
                <a:lnTo>
                  <a:pt x="2613476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15125721" y="-3086100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-1832226" y="8890794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22256" y="4432479"/>
            <a:ext cx="3244945" cy="3986223"/>
            <a:chOff x="0" y="0"/>
            <a:chExt cx="854636" cy="10498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4636" cy="1049869"/>
            </a:xfrm>
            <a:custGeom>
              <a:avLst/>
              <a:gdLst/>
              <a:ahLst/>
              <a:cxnLst/>
              <a:rect l="l" t="t" r="r" b="b"/>
              <a:pathLst>
                <a:path w="854636" h="1049869">
                  <a:moveTo>
                    <a:pt x="0" y="0"/>
                  </a:moveTo>
                  <a:lnTo>
                    <a:pt x="854636" y="0"/>
                  </a:lnTo>
                  <a:lnTo>
                    <a:pt x="854636" y="1049869"/>
                  </a:lnTo>
                  <a:lnTo>
                    <a:pt x="0" y="1049869"/>
                  </a:ln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54636" cy="108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21527" y="4432479"/>
            <a:ext cx="3244945" cy="3986223"/>
            <a:chOff x="0" y="0"/>
            <a:chExt cx="854636" cy="10498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4636" cy="1049869"/>
            </a:xfrm>
            <a:custGeom>
              <a:avLst/>
              <a:gdLst/>
              <a:ahLst/>
              <a:cxnLst/>
              <a:rect l="l" t="t" r="r" b="b"/>
              <a:pathLst>
                <a:path w="854636" h="1049869">
                  <a:moveTo>
                    <a:pt x="0" y="0"/>
                  </a:moveTo>
                  <a:lnTo>
                    <a:pt x="854636" y="0"/>
                  </a:lnTo>
                  <a:lnTo>
                    <a:pt x="854636" y="1049869"/>
                  </a:lnTo>
                  <a:lnTo>
                    <a:pt x="0" y="1049869"/>
                  </a:ln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54636" cy="108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423698" y="4432479"/>
            <a:ext cx="3244945" cy="3986223"/>
            <a:chOff x="0" y="0"/>
            <a:chExt cx="854636" cy="10498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54636" cy="1049869"/>
            </a:xfrm>
            <a:custGeom>
              <a:avLst/>
              <a:gdLst/>
              <a:ahLst/>
              <a:cxnLst/>
              <a:rect l="l" t="t" r="r" b="b"/>
              <a:pathLst>
                <a:path w="854636" h="1049869">
                  <a:moveTo>
                    <a:pt x="0" y="0"/>
                  </a:moveTo>
                  <a:lnTo>
                    <a:pt x="854636" y="0"/>
                  </a:lnTo>
                  <a:lnTo>
                    <a:pt x="854636" y="1049869"/>
                  </a:lnTo>
                  <a:lnTo>
                    <a:pt x="0" y="1049869"/>
                  </a:ln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54636" cy="1087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56417" y="4803135"/>
            <a:ext cx="1376623" cy="137662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457138" y="4803135"/>
            <a:ext cx="1376623" cy="137662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57859" y="4803135"/>
            <a:ext cx="1376623" cy="137662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126080" y="3699902"/>
            <a:ext cx="237297" cy="23729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>
            <a:off x="5363377" y="3818550"/>
            <a:ext cx="7556872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9025351" y="3699902"/>
            <a:ext cx="237297" cy="23729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920249" y="3699902"/>
            <a:ext cx="237297" cy="23729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0" name="AutoShape 30"/>
          <p:cNvSpPr/>
          <p:nvPr/>
        </p:nvSpPr>
        <p:spPr>
          <a:xfrm flipH="1">
            <a:off x="5201437" y="3937199"/>
            <a:ext cx="12633" cy="49527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" name="AutoShape 31"/>
          <p:cNvSpPr/>
          <p:nvPr/>
        </p:nvSpPr>
        <p:spPr>
          <a:xfrm>
            <a:off x="9143999" y="3937199"/>
            <a:ext cx="7272" cy="46926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AutoShape 32"/>
          <p:cNvSpPr/>
          <p:nvPr/>
        </p:nvSpPr>
        <p:spPr>
          <a:xfrm>
            <a:off x="13038897" y="3937199"/>
            <a:ext cx="7273" cy="53521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4805859" y="5064088"/>
            <a:ext cx="886360" cy="875169"/>
          </a:xfrm>
          <a:custGeom>
            <a:avLst/>
            <a:gdLst/>
            <a:ahLst/>
            <a:cxnLst/>
            <a:rect l="l" t="t" r="r" b="b"/>
            <a:pathLst>
              <a:path w="886360" h="875169">
                <a:moveTo>
                  <a:pt x="0" y="0"/>
                </a:moveTo>
                <a:lnTo>
                  <a:pt x="886360" y="0"/>
                </a:lnTo>
                <a:lnTo>
                  <a:pt x="886360" y="875169"/>
                </a:lnTo>
                <a:lnTo>
                  <a:pt x="0" y="875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8680921" y="5016265"/>
            <a:ext cx="886077" cy="903623"/>
          </a:xfrm>
          <a:custGeom>
            <a:avLst/>
            <a:gdLst/>
            <a:ahLst/>
            <a:cxnLst/>
            <a:rect l="l" t="t" r="r" b="b"/>
            <a:pathLst>
              <a:path w="886077" h="903623">
                <a:moveTo>
                  <a:pt x="0" y="0"/>
                </a:moveTo>
                <a:lnTo>
                  <a:pt x="886077" y="0"/>
                </a:lnTo>
                <a:lnTo>
                  <a:pt x="886077" y="903623"/>
                </a:lnTo>
                <a:lnTo>
                  <a:pt x="0" y="9036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2705517" y="5092543"/>
            <a:ext cx="703111" cy="765291"/>
          </a:xfrm>
          <a:custGeom>
            <a:avLst/>
            <a:gdLst/>
            <a:ahLst/>
            <a:cxnLst/>
            <a:rect l="l" t="t" r="r" b="b"/>
            <a:pathLst>
              <a:path w="703111" h="765291">
                <a:moveTo>
                  <a:pt x="0" y="0"/>
                </a:moveTo>
                <a:lnTo>
                  <a:pt x="703111" y="0"/>
                </a:lnTo>
                <a:lnTo>
                  <a:pt x="703111" y="765291"/>
                </a:lnTo>
                <a:lnTo>
                  <a:pt x="0" y="7652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2940213" y="707726"/>
            <a:ext cx="12214769" cy="1251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Capacity Building</a:t>
            </a:r>
          </a:p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Three-Pillar Strategic Framework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214070" y="2118228"/>
            <a:ext cx="7859860" cy="825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4"/>
              </a:lnSpc>
            </a:pPr>
            <a:r>
              <a:rPr lang="en-US" sz="2360">
                <a:solidFill>
                  <a:srgbClr val="545454"/>
                </a:solidFill>
                <a:latin typeface="Canva Sans"/>
                <a:ea typeface="Canva Sans"/>
                <a:cs typeface="Canva Sans"/>
                <a:sym typeface="Canva Sans"/>
              </a:rPr>
              <a:t>Core Architecture for a Future Ready, Accountable &amp; High Performing DJB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622256" y="6510890"/>
            <a:ext cx="3242047" cy="36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1"/>
              </a:lnSpc>
            </a:pPr>
            <a:r>
              <a:rPr lang="en-US" sz="2065" b="1">
                <a:solidFill>
                  <a:srgbClr val="F4F7F5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Capacity Building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956524" y="7362425"/>
            <a:ext cx="257641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10"/>
              </a:lnSpc>
            </a:pPr>
            <a:r>
              <a:rPr lang="en-US" sz="1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Skilling workforce for operational excellence &amp; future readiness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274889" y="6537877"/>
            <a:ext cx="1738223" cy="728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1"/>
              </a:lnSpc>
            </a:pPr>
            <a:r>
              <a:rPr lang="en-US" sz="206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Leadership &amp; Motivation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58694" y="7389412"/>
            <a:ext cx="257641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10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Inspiring purpose-driven leaders at every level of DJB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795786" y="6510890"/>
            <a:ext cx="2500769" cy="728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1"/>
              </a:lnSpc>
            </a:pPr>
            <a:r>
              <a:rPr lang="en-US" sz="206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Accountability &amp; High Performance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787174" y="7362425"/>
            <a:ext cx="257641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10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Embedding measurable outcomes &amp; a culture of excellence</a:t>
            </a:r>
          </a:p>
        </p:txBody>
      </p:sp>
      <p:sp>
        <p:nvSpPr>
          <p:cNvPr id="44" name="Freeform 44"/>
          <p:cNvSpPr/>
          <p:nvPr/>
        </p:nvSpPr>
        <p:spPr>
          <a:xfrm>
            <a:off x="12920249" y="908581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 rot="2246426" flipH="1">
            <a:off x="15593973" y="8694968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2406302" y="0"/>
                </a:moveTo>
                <a:lnTo>
                  <a:pt x="0" y="0"/>
                </a:lnTo>
                <a:lnTo>
                  <a:pt x="0" y="2835113"/>
                </a:lnTo>
                <a:lnTo>
                  <a:pt x="2406302" y="2835113"/>
                </a:lnTo>
                <a:lnTo>
                  <a:pt x="240630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 rot="8373519">
            <a:off x="2843772" y="4754686"/>
            <a:ext cx="1306738" cy="850568"/>
          </a:xfrm>
          <a:custGeom>
            <a:avLst/>
            <a:gdLst/>
            <a:ahLst/>
            <a:cxnLst/>
            <a:rect l="l" t="t" r="r" b="b"/>
            <a:pathLst>
              <a:path w="1306738" h="850568">
                <a:moveTo>
                  <a:pt x="0" y="0"/>
                </a:moveTo>
                <a:lnTo>
                  <a:pt x="1306739" y="0"/>
                </a:lnTo>
                <a:lnTo>
                  <a:pt x="1306739" y="850568"/>
                </a:lnTo>
                <a:lnTo>
                  <a:pt x="0" y="8505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-2428262" y="871874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E81228C3-DF97-6311-7FAD-288C9EAD5943}"/>
              </a:ext>
            </a:extLst>
          </p:cNvPr>
          <p:cNvSpPr/>
          <p:nvPr/>
        </p:nvSpPr>
        <p:spPr>
          <a:xfrm>
            <a:off x="6858152" y="6192366"/>
            <a:ext cx="707861" cy="69102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217DFE47-A5BA-7A7D-576A-09A146059CD2}"/>
              </a:ext>
            </a:extLst>
          </p:cNvPr>
          <p:cNvSpPr/>
          <p:nvPr/>
        </p:nvSpPr>
        <p:spPr>
          <a:xfrm>
            <a:off x="10873764" y="6454902"/>
            <a:ext cx="547034" cy="3124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DJB Capacity Building: Six Priority Capability Areas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287490" y="2753276"/>
            <a:ext cx="5501538" cy="1875851"/>
            <a:chOff x="0" y="0"/>
            <a:chExt cx="1448965" cy="4940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811226" y="3040710"/>
            <a:ext cx="4802393" cy="665602"/>
            <a:chOff x="0" y="0"/>
            <a:chExt cx="1264828" cy="1753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631824" y="3191583"/>
            <a:ext cx="3161197" cy="25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4"/>
              </a:lnSpc>
            </a:pPr>
            <a:r>
              <a:rPr lang="en-US" sz="1374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Technical &amp; Engineering Capability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287490" y="4886322"/>
            <a:ext cx="5501538" cy="1875851"/>
            <a:chOff x="0" y="0"/>
            <a:chExt cx="1448965" cy="49405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811226" y="5173756"/>
            <a:ext cx="4802393" cy="665602"/>
            <a:chOff x="0" y="0"/>
            <a:chExt cx="1264828" cy="1753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147724" y="5324630"/>
            <a:ext cx="4189909" cy="25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4"/>
              </a:lnSpc>
            </a:pPr>
            <a:r>
              <a:rPr lang="en-US" sz="1374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 &amp; Data Management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287490" y="7019348"/>
            <a:ext cx="5501538" cy="1875851"/>
            <a:chOff x="0" y="0"/>
            <a:chExt cx="1448965" cy="49405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811226" y="7306782"/>
            <a:ext cx="4802393" cy="665602"/>
            <a:chOff x="0" y="0"/>
            <a:chExt cx="1264828" cy="17530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287490" y="7457655"/>
            <a:ext cx="4050143" cy="25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4"/>
              </a:lnSpc>
            </a:pPr>
            <a:r>
              <a:rPr lang="en-US" sz="1374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Governance &amp; Accountability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78498" y="3888737"/>
            <a:ext cx="383512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Strengthening core water &amp; sewerage operations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778498" y="6020333"/>
            <a:ext cx="383512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Leveraging MIS, GIS, AI &amp; smart monitoring tools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31824" y="8153359"/>
            <a:ext cx="383512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Embedding transparency &amp; result-based accountability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975236" y="2753276"/>
            <a:ext cx="5501538" cy="1875851"/>
            <a:chOff x="0" y="0"/>
            <a:chExt cx="1448965" cy="49405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498972" y="3040710"/>
            <a:ext cx="4802393" cy="665602"/>
            <a:chOff x="0" y="0"/>
            <a:chExt cx="1264828" cy="17530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9774957" y="3191583"/>
            <a:ext cx="4250421" cy="25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4"/>
              </a:lnSpc>
            </a:pPr>
            <a:r>
              <a:rPr lang="en-US" sz="1374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Managerial &amp; Leadership Skills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9975236" y="4886322"/>
            <a:ext cx="5501538" cy="1875851"/>
            <a:chOff x="0" y="0"/>
            <a:chExt cx="1448965" cy="49405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498972" y="5173756"/>
            <a:ext cx="4802393" cy="665602"/>
            <a:chOff x="0" y="0"/>
            <a:chExt cx="1264828" cy="17530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9740558" y="5324630"/>
            <a:ext cx="4319221" cy="25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4"/>
              </a:lnSpc>
            </a:pPr>
            <a:r>
              <a:rPr lang="en-US" sz="1374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Customer Service Excellence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9975236" y="7019348"/>
            <a:ext cx="5501538" cy="1875851"/>
            <a:chOff x="0" y="0"/>
            <a:chExt cx="1448965" cy="49405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98972" y="7306782"/>
            <a:ext cx="4802393" cy="665602"/>
            <a:chOff x="0" y="0"/>
            <a:chExt cx="1264828" cy="17530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9975236" y="7457655"/>
            <a:ext cx="4050143" cy="250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4"/>
              </a:lnSpc>
            </a:pPr>
            <a:r>
              <a:rPr lang="en-US" sz="1374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Operational &amp; Financial Capacity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466244" y="3888737"/>
            <a:ext cx="383512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Building future-ready leadership at all levels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466244" y="6020333"/>
            <a:ext cx="456127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Improving grievance redressal &amp; citizen satisfaction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319570" y="8153359"/>
            <a:ext cx="383512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Optimizing NRW reduction &amp; revenue efficiency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2221538" y="3254862"/>
            <a:ext cx="237297" cy="237297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4" name="AutoShape 54"/>
          <p:cNvSpPr/>
          <p:nvPr/>
        </p:nvSpPr>
        <p:spPr>
          <a:xfrm>
            <a:off x="2340187" y="3492159"/>
            <a:ext cx="0" cy="4147424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5" name="Group 55"/>
          <p:cNvGrpSpPr/>
          <p:nvPr/>
        </p:nvGrpSpPr>
        <p:grpSpPr>
          <a:xfrm>
            <a:off x="2221538" y="5387908"/>
            <a:ext cx="237297" cy="237297"/>
            <a:chOff x="0" y="0"/>
            <a:chExt cx="812800" cy="8128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2221538" y="7520934"/>
            <a:ext cx="237297" cy="237297"/>
            <a:chOff x="0" y="0"/>
            <a:chExt cx="812800" cy="8128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1" name="AutoShape 61"/>
          <p:cNvSpPr/>
          <p:nvPr/>
        </p:nvSpPr>
        <p:spPr>
          <a:xfrm>
            <a:off x="2458835" y="3373511"/>
            <a:ext cx="352391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AutoShape 62"/>
          <p:cNvSpPr/>
          <p:nvPr/>
        </p:nvSpPr>
        <p:spPr>
          <a:xfrm>
            <a:off x="2458835" y="5506557"/>
            <a:ext cx="352391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AutoShape 63"/>
          <p:cNvSpPr/>
          <p:nvPr/>
        </p:nvSpPr>
        <p:spPr>
          <a:xfrm>
            <a:off x="2458835" y="7639583"/>
            <a:ext cx="352391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4" name="Group 64"/>
          <p:cNvGrpSpPr/>
          <p:nvPr/>
        </p:nvGrpSpPr>
        <p:grpSpPr>
          <a:xfrm>
            <a:off x="15845603" y="3254862"/>
            <a:ext cx="237297" cy="237297"/>
            <a:chOff x="0" y="0"/>
            <a:chExt cx="812800" cy="8128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7" name="AutoShape 67"/>
          <p:cNvSpPr/>
          <p:nvPr/>
        </p:nvSpPr>
        <p:spPr>
          <a:xfrm>
            <a:off x="15964252" y="3492159"/>
            <a:ext cx="0" cy="402877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8" name="Group 68"/>
          <p:cNvGrpSpPr/>
          <p:nvPr/>
        </p:nvGrpSpPr>
        <p:grpSpPr>
          <a:xfrm>
            <a:off x="15845603" y="5387908"/>
            <a:ext cx="237297" cy="237297"/>
            <a:chOff x="0" y="0"/>
            <a:chExt cx="812800" cy="8128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5845603" y="7520934"/>
            <a:ext cx="237297" cy="237297"/>
            <a:chOff x="0" y="0"/>
            <a:chExt cx="812800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4" name="AutoShape 74"/>
          <p:cNvSpPr/>
          <p:nvPr/>
        </p:nvSpPr>
        <p:spPr>
          <a:xfrm flipH="1" flipV="1">
            <a:off x="15476774" y="3373511"/>
            <a:ext cx="368829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AutoShape 75"/>
          <p:cNvSpPr/>
          <p:nvPr/>
        </p:nvSpPr>
        <p:spPr>
          <a:xfrm flipH="1">
            <a:off x="15476774" y="5506557"/>
            <a:ext cx="368829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AutoShape 76"/>
          <p:cNvSpPr/>
          <p:nvPr/>
        </p:nvSpPr>
        <p:spPr>
          <a:xfrm flipH="1">
            <a:off x="15476774" y="7639583"/>
            <a:ext cx="368829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Freeform 77"/>
          <p:cNvSpPr/>
          <p:nvPr/>
        </p:nvSpPr>
        <p:spPr>
          <a:xfrm rot="-9325842">
            <a:off x="-1484391" y="7079971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3" y="0"/>
                </a:lnTo>
                <a:lnTo>
                  <a:pt x="2406303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8" name="Freeform 78"/>
          <p:cNvSpPr/>
          <p:nvPr/>
        </p:nvSpPr>
        <p:spPr>
          <a:xfrm rot="8373519">
            <a:off x="16517051" y="307087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6" y="0"/>
                </a:lnTo>
                <a:lnTo>
                  <a:pt x="2613476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9" name="Freeform 79"/>
          <p:cNvSpPr/>
          <p:nvPr/>
        </p:nvSpPr>
        <p:spPr>
          <a:xfrm>
            <a:off x="-2177771" y="-275541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0" name="Freeform 80"/>
          <p:cNvSpPr/>
          <p:nvPr/>
        </p:nvSpPr>
        <p:spPr>
          <a:xfrm>
            <a:off x="15964252" y="889519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330098" y="4788025"/>
            <a:ext cx="3161197" cy="2937633"/>
            <a:chOff x="0" y="0"/>
            <a:chExt cx="660400" cy="6136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613696"/>
            </a:xfrm>
            <a:custGeom>
              <a:avLst/>
              <a:gdLst/>
              <a:ahLst/>
              <a:cxnLst/>
              <a:rect l="l" t="t" r="r" b="b"/>
              <a:pathLst>
                <a:path w="660400" h="613696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4079"/>
                  </a:cubicBezTo>
                  <a:lnTo>
                    <a:pt x="660400" y="613696"/>
                  </a:lnTo>
                  <a:lnTo>
                    <a:pt x="0" y="613696"/>
                  </a:lnTo>
                  <a:lnTo>
                    <a:pt x="0" y="324294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88900"/>
              <a:ext cx="660400" cy="52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10944883" y="4788025"/>
            <a:ext cx="3161197" cy="2937633"/>
            <a:chOff x="0" y="0"/>
            <a:chExt cx="660400" cy="6136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613696"/>
            </a:xfrm>
            <a:custGeom>
              <a:avLst/>
              <a:gdLst/>
              <a:ahLst/>
              <a:cxnLst/>
              <a:rect l="l" t="t" r="r" b="b"/>
              <a:pathLst>
                <a:path w="660400" h="613696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4079"/>
                  </a:cubicBezTo>
                  <a:lnTo>
                    <a:pt x="660400" y="613696"/>
                  </a:lnTo>
                  <a:lnTo>
                    <a:pt x="0" y="613696"/>
                  </a:lnTo>
                  <a:lnTo>
                    <a:pt x="0" y="324294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8900"/>
              <a:ext cx="660400" cy="52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7562157" y="4788025"/>
            <a:ext cx="3161197" cy="2937633"/>
            <a:chOff x="0" y="0"/>
            <a:chExt cx="660400" cy="6136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613696"/>
            </a:xfrm>
            <a:custGeom>
              <a:avLst/>
              <a:gdLst/>
              <a:ahLst/>
              <a:cxnLst/>
              <a:rect l="l" t="t" r="r" b="b"/>
              <a:pathLst>
                <a:path w="660400" h="613696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4079"/>
                  </a:cubicBezTo>
                  <a:lnTo>
                    <a:pt x="660400" y="613696"/>
                  </a:lnTo>
                  <a:lnTo>
                    <a:pt x="0" y="613696"/>
                  </a:lnTo>
                  <a:lnTo>
                    <a:pt x="0" y="324294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88900"/>
              <a:ext cx="660400" cy="52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4179431" y="4788025"/>
            <a:ext cx="3161197" cy="2937633"/>
            <a:chOff x="0" y="0"/>
            <a:chExt cx="660400" cy="6136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613696"/>
            </a:xfrm>
            <a:custGeom>
              <a:avLst/>
              <a:gdLst/>
              <a:ahLst/>
              <a:cxnLst/>
              <a:rect l="l" t="t" r="r" b="b"/>
              <a:pathLst>
                <a:path w="660400" h="613696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4079"/>
                  </a:cubicBezTo>
                  <a:lnTo>
                    <a:pt x="660400" y="613696"/>
                  </a:lnTo>
                  <a:lnTo>
                    <a:pt x="0" y="613696"/>
                  </a:lnTo>
                  <a:lnTo>
                    <a:pt x="0" y="324294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8900"/>
              <a:ext cx="660400" cy="52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796705" y="4788025"/>
            <a:ext cx="3161197" cy="2937633"/>
            <a:chOff x="0" y="0"/>
            <a:chExt cx="660400" cy="6136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613696"/>
            </a:xfrm>
            <a:custGeom>
              <a:avLst/>
              <a:gdLst/>
              <a:ahLst/>
              <a:cxnLst/>
              <a:rect l="l" t="t" r="r" b="b"/>
              <a:pathLst>
                <a:path w="660400" h="613696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4079"/>
                  </a:cubicBezTo>
                  <a:lnTo>
                    <a:pt x="660400" y="613696"/>
                  </a:lnTo>
                  <a:lnTo>
                    <a:pt x="0" y="613696"/>
                  </a:lnTo>
                  <a:lnTo>
                    <a:pt x="0" y="324294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88900"/>
              <a:ext cx="660400" cy="52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6705" y="3539938"/>
            <a:ext cx="3161197" cy="998420"/>
            <a:chOff x="0" y="0"/>
            <a:chExt cx="832579" cy="2629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131479" y="0"/>
                  </a:moveTo>
                  <a:lnTo>
                    <a:pt x="701099" y="0"/>
                  </a:lnTo>
                  <a:cubicBezTo>
                    <a:pt x="735970" y="0"/>
                    <a:pt x="769412" y="13852"/>
                    <a:pt x="794069" y="38509"/>
                  </a:cubicBezTo>
                  <a:cubicBezTo>
                    <a:pt x="818726" y="63166"/>
                    <a:pt x="832579" y="96609"/>
                    <a:pt x="832579" y="131479"/>
                  </a:cubicBezTo>
                  <a:lnTo>
                    <a:pt x="832579" y="131479"/>
                  </a:lnTo>
                  <a:cubicBezTo>
                    <a:pt x="832579" y="166350"/>
                    <a:pt x="818726" y="199792"/>
                    <a:pt x="794069" y="224449"/>
                  </a:cubicBezTo>
                  <a:cubicBezTo>
                    <a:pt x="769412" y="249106"/>
                    <a:pt x="735970" y="262958"/>
                    <a:pt x="701099" y="262958"/>
                  </a:cubicBezTo>
                  <a:lnTo>
                    <a:pt x="131479" y="262958"/>
                  </a:lnTo>
                  <a:cubicBezTo>
                    <a:pt x="96609" y="262958"/>
                    <a:pt x="63166" y="249106"/>
                    <a:pt x="38509" y="224449"/>
                  </a:cubicBezTo>
                  <a:cubicBezTo>
                    <a:pt x="13852" y="199792"/>
                    <a:pt x="0" y="166350"/>
                    <a:pt x="0" y="131479"/>
                  </a:cubicBezTo>
                  <a:lnTo>
                    <a:pt x="0" y="131479"/>
                  </a:lnTo>
                  <a:cubicBezTo>
                    <a:pt x="0" y="96609"/>
                    <a:pt x="13852" y="63166"/>
                    <a:pt x="38509" y="38509"/>
                  </a:cubicBezTo>
                  <a:cubicBezTo>
                    <a:pt x="63166" y="13852"/>
                    <a:pt x="96609" y="0"/>
                    <a:pt x="13147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>
            <a:off x="3957902" y="4039148"/>
            <a:ext cx="10372196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4179431" y="3539938"/>
            <a:ext cx="3161197" cy="998420"/>
            <a:chOff x="0" y="0"/>
            <a:chExt cx="832579" cy="2629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131479" y="0"/>
                  </a:moveTo>
                  <a:lnTo>
                    <a:pt x="701099" y="0"/>
                  </a:lnTo>
                  <a:cubicBezTo>
                    <a:pt x="735970" y="0"/>
                    <a:pt x="769412" y="13852"/>
                    <a:pt x="794069" y="38509"/>
                  </a:cubicBezTo>
                  <a:cubicBezTo>
                    <a:pt x="818726" y="63166"/>
                    <a:pt x="832579" y="96609"/>
                    <a:pt x="832579" y="131479"/>
                  </a:cubicBezTo>
                  <a:lnTo>
                    <a:pt x="832579" y="131479"/>
                  </a:lnTo>
                  <a:cubicBezTo>
                    <a:pt x="832579" y="166350"/>
                    <a:pt x="818726" y="199792"/>
                    <a:pt x="794069" y="224449"/>
                  </a:cubicBezTo>
                  <a:cubicBezTo>
                    <a:pt x="769412" y="249106"/>
                    <a:pt x="735970" y="262958"/>
                    <a:pt x="701099" y="262958"/>
                  </a:cubicBezTo>
                  <a:lnTo>
                    <a:pt x="131479" y="262958"/>
                  </a:lnTo>
                  <a:cubicBezTo>
                    <a:pt x="96609" y="262958"/>
                    <a:pt x="63166" y="249106"/>
                    <a:pt x="38509" y="224449"/>
                  </a:cubicBezTo>
                  <a:cubicBezTo>
                    <a:pt x="13852" y="199792"/>
                    <a:pt x="0" y="166350"/>
                    <a:pt x="0" y="131479"/>
                  </a:cubicBezTo>
                  <a:lnTo>
                    <a:pt x="0" y="131479"/>
                  </a:lnTo>
                  <a:cubicBezTo>
                    <a:pt x="0" y="96609"/>
                    <a:pt x="13852" y="63166"/>
                    <a:pt x="38509" y="38509"/>
                  </a:cubicBezTo>
                  <a:cubicBezTo>
                    <a:pt x="63166" y="13852"/>
                    <a:pt x="96609" y="0"/>
                    <a:pt x="13147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559703" y="3539938"/>
            <a:ext cx="3161197" cy="998420"/>
            <a:chOff x="0" y="0"/>
            <a:chExt cx="832579" cy="2629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131479" y="0"/>
                  </a:moveTo>
                  <a:lnTo>
                    <a:pt x="701099" y="0"/>
                  </a:lnTo>
                  <a:cubicBezTo>
                    <a:pt x="735970" y="0"/>
                    <a:pt x="769412" y="13852"/>
                    <a:pt x="794069" y="38509"/>
                  </a:cubicBezTo>
                  <a:cubicBezTo>
                    <a:pt x="818726" y="63166"/>
                    <a:pt x="832579" y="96609"/>
                    <a:pt x="832579" y="131479"/>
                  </a:cubicBezTo>
                  <a:lnTo>
                    <a:pt x="832579" y="131479"/>
                  </a:lnTo>
                  <a:cubicBezTo>
                    <a:pt x="832579" y="166350"/>
                    <a:pt x="818726" y="199792"/>
                    <a:pt x="794069" y="224449"/>
                  </a:cubicBezTo>
                  <a:cubicBezTo>
                    <a:pt x="769412" y="249106"/>
                    <a:pt x="735970" y="262958"/>
                    <a:pt x="701099" y="262958"/>
                  </a:cubicBezTo>
                  <a:lnTo>
                    <a:pt x="131479" y="262958"/>
                  </a:lnTo>
                  <a:cubicBezTo>
                    <a:pt x="96609" y="262958"/>
                    <a:pt x="63166" y="249106"/>
                    <a:pt x="38509" y="224449"/>
                  </a:cubicBezTo>
                  <a:cubicBezTo>
                    <a:pt x="13852" y="199792"/>
                    <a:pt x="0" y="166350"/>
                    <a:pt x="0" y="131479"/>
                  </a:cubicBezTo>
                  <a:lnTo>
                    <a:pt x="0" y="131479"/>
                  </a:lnTo>
                  <a:cubicBezTo>
                    <a:pt x="0" y="96609"/>
                    <a:pt x="13852" y="63166"/>
                    <a:pt x="38509" y="38509"/>
                  </a:cubicBezTo>
                  <a:cubicBezTo>
                    <a:pt x="63166" y="13852"/>
                    <a:pt x="96609" y="0"/>
                    <a:pt x="13147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942429" y="3539938"/>
            <a:ext cx="3161197" cy="998420"/>
            <a:chOff x="0" y="0"/>
            <a:chExt cx="832579" cy="26295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131479" y="0"/>
                  </a:moveTo>
                  <a:lnTo>
                    <a:pt x="701099" y="0"/>
                  </a:lnTo>
                  <a:cubicBezTo>
                    <a:pt x="735970" y="0"/>
                    <a:pt x="769412" y="13852"/>
                    <a:pt x="794069" y="38509"/>
                  </a:cubicBezTo>
                  <a:cubicBezTo>
                    <a:pt x="818726" y="63166"/>
                    <a:pt x="832579" y="96609"/>
                    <a:pt x="832579" y="131479"/>
                  </a:cubicBezTo>
                  <a:lnTo>
                    <a:pt x="832579" y="131479"/>
                  </a:lnTo>
                  <a:cubicBezTo>
                    <a:pt x="832579" y="166350"/>
                    <a:pt x="818726" y="199792"/>
                    <a:pt x="794069" y="224449"/>
                  </a:cubicBezTo>
                  <a:cubicBezTo>
                    <a:pt x="769412" y="249106"/>
                    <a:pt x="735970" y="262958"/>
                    <a:pt x="701099" y="262958"/>
                  </a:cubicBezTo>
                  <a:lnTo>
                    <a:pt x="131479" y="262958"/>
                  </a:lnTo>
                  <a:cubicBezTo>
                    <a:pt x="96609" y="262958"/>
                    <a:pt x="63166" y="249106"/>
                    <a:pt x="38509" y="224449"/>
                  </a:cubicBezTo>
                  <a:cubicBezTo>
                    <a:pt x="13852" y="199792"/>
                    <a:pt x="0" y="166350"/>
                    <a:pt x="0" y="131479"/>
                  </a:cubicBezTo>
                  <a:lnTo>
                    <a:pt x="0" y="131479"/>
                  </a:lnTo>
                  <a:cubicBezTo>
                    <a:pt x="0" y="96609"/>
                    <a:pt x="13852" y="63166"/>
                    <a:pt x="38509" y="38509"/>
                  </a:cubicBezTo>
                  <a:cubicBezTo>
                    <a:pt x="63166" y="13852"/>
                    <a:pt x="96609" y="0"/>
                    <a:pt x="13147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330098" y="3539938"/>
            <a:ext cx="3161197" cy="998420"/>
            <a:chOff x="0" y="0"/>
            <a:chExt cx="832579" cy="26295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131479" y="0"/>
                  </a:moveTo>
                  <a:lnTo>
                    <a:pt x="701099" y="0"/>
                  </a:lnTo>
                  <a:cubicBezTo>
                    <a:pt x="735970" y="0"/>
                    <a:pt x="769412" y="13852"/>
                    <a:pt x="794069" y="38509"/>
                  </a:cubicBezTo>
                  <a:cubicBezTo>
                    <a:pt x="818726" y="63166"/>
                    <a:pt x="832579" y="96609"/>
                    <a:pt x="832579" y="131479"/>
                  </a:cubicBezTo>
                  <a:lnTo>
                    <a:pt x="832579" y="131479"/>
                  </a:lnTo>
                  <a:cubicBezTo>
                    <a:pt x="832579" y="166350"/>
                    <a:pt x="818726" y="199792"/>
                    <a:pt x="794069" y="224449"/>
                  </a:cubicBezTo>
                  <a:cubicBezTo>
                    <a:pt x="769412" y="249106"/>
                    <a:pt x="735970" y="262958"/>
                    <a:pt x="701099" y="262958"/>
                  </a:cubicBezTo>
                  <a:lnTo>
                    <a:pt x="131479" y="262958"/>
                  </a:lnTo>
                  <a:cubicBezTo>
                    <a:pt x="96609" y="262958"/>
                    <a:pt x="63166" y="249106"/>
                    <a:pt x="38509" y="224449"/>
                  </a:cubicBezTo>
                  <a:cubicBezTo>
                    <a:pt x="13852" y="199792"/>
                    <a:pt x="0" y="166350"/>
                    <a:pt x="0" y="131479"/>
                  </a:cubicBezTo>
                  <a:lnTo>
                    <a:pt x="0" y="131479"/>
                  </a:lnTo>
                  <a:cubicBezTo>
                    <a:pt x="0" y="96609"/>
                    <a:pt x="13852" y="63166"/>
                    <a:pt x="38509" y="38509"/>
                  </a:cubicBezTo>
                  <a:cubicBezTo>
                    <a:pt x="63166" y="13852"/>
                    <a:pt x="96609" y="0"/>
                    <a:pt x="13147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8992" y="6028512"/>
            <a:ext cx="1376623" cy="1376623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071718" y="6028512"/>
            <a:ext cx="1376623" cy="1376623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451990" y="6028512"/>
            <a:ext cx="1376623" cy="1376623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834716" y="6028512"/>
            <a:ext cx="1376623" cy="1376623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5220505" y="6028512"/>
            <a:ext cx="1376623" cy="1376623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>
            <a:off x="1986531" y="5944374"/>
            <a:ext cx="786061" cy="1265289"/>
          </a:xfrm>
          <a:custGeom>
            <a:avLst/>
            <a:gdLst/>
            <a:ahLst/>
            <a:cxnLst/>
            <a:rect l="l" t="t" r="r" b="b"/>
            <a:pathLst>
              <a:path w="786061" h="1265289">
                <a:moveTo>
                  <a:pt x="0" y="0"/>
                </a:moveTo>
                <a:lnTo>
                  <a:pt x="786061" y="0"/>
                </a:lnTo>
                <a:lnTo>
                  <a:pt x="786061" y="1265289"/>
                </a:lnTo>
                <a:lnTo>
                  <a:pt x="0" y="1265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5398732" y="6348403"/>
            <a:ext cx="729686" cy="741740"/>
          </a:xfrm>
          <a:custGeom>
            <a:avLst/>
            <a:gdLst/>
            <a:ahLst/>
            <a:cxnLst/>
            <a:rect l="l" t="t" r="r" b="b"/>
            <a:pathLst>
              <a:path w="729686" h="741740">
                <a:moveTo>
                  <a:pt x="0" y="0"/>
                </a:moveTo>
                <a:lnTo>
                  <a:pt x="729686" y="0"/>
                </a:lnTo>
                <a:lnTo>
                  <a:pt x="729686" y="741740"/>
                </a:lnTo>
                <a:lnTo>
                  <a:pt x="0" y="741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50"/>
          <p:cNvSpPr/>
          <p:nvPr/>
        </p:nvSpPr>
        <p:spPr>
          <a:xfrm>
            <a:off x="8712220" y="6166072"/>
            <a:ext cx="840096" cy="1061940"/>
          </a:xfrm>
          <a:custGeom>
            <a:avLst/>
            <a:gdLst/>
            <a:ahLst/>
            <a:cxnLst/>
            <a:rect l="l" t="t" r="r" b="b"/>
            <a:pathLst>
              <a:path w="840096" h="1061940">
                <a:moveTo>
                  <a:pt x="0" y="0"/>
                </a:moveTo>
                <a:lnTo>
                  <a:pt x="840096" y="0"/>
                </a:lnTo>
                <a:lnTo>
                  <a:pt x="840096" y="1061940"/>
                </a:lnTo>
                <a:lnTo>
                  <a:pt x="0" y="1061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1" name="Freeform 51"/>
          <p:cNvSpPr/>
          <p:nvPr/>
        </p:nvSpPr>
        <p:spPr>
          <a:xfrm>
            <a:off x="12093400" y="6328556"/>
            <a:ext cx="822298" cy="786323"/>
          </a:xfrm>
          <a:custGeom>
            <a:avLst/>
            <a:gdLst/>
            <a:ahLst/>
            <a:cxnLst/>
            <a:rect l="l" t="t" r="r" b="b"/>
            <a:pathLst>
              <a:path w="822298" h="786323">
                <a:moveTo>
                  <a:pt x="0" y="0"/>
                </a:moveTo>
                <a:lnTo>
                  <a:pt x="822299" y="0"/>
                </a:lnTo>
                <a:lnTo>
                  <a:pt x="822299" y="786323"/>
                </a:lnTo>
                <a:lnTo>
                  <a:pt x="0" y="7863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15416625" y="6214932"/>
            <a:ext cx="998491" cy="898206"/>
          </a:xfrm>
          <a:custGeom>
            <a:avLst/>
            <a:gdLst/>
            <a:ahLst/>
            <a:cxnLst/>
            <a:rect l="l" t="t" r="r" b="b"/>
            <a:pathLst>
              <a:path w="998491" h="898206">
                <a:moveTo>
                  <a:pt x="0" y="0"/>
                </a:moveTo>
                <a:lnTo>
                  <a:pt x="998491" y="0"/>
                </a:lnTo>
                <a:lnTo>
                  <a:pt x="998491" y="898206"/>
                </a:lnTo>
                <a:lnTo>
                  <a:pt x="0" y="8982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TextBox 53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Leadership Development Curriculum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96705" y="3822930"/>
            <a:ext cx="3161197" cy="37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Strategic Leadership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179431" y="3822930"/>
            <a:ext cx="3161197" cy="354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Team Leadership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563401" y="3822930"/>
            <a:ext cx="3161197" cy="37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Decision-Making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946750" y="3822930"/>
            <a:ext cx="3161197" cy="37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Change Management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4327022" y="3822930"/>
            <a:ext cx="3161197" cy="37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Field Leadership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089099" y="5072895"/>
            <a:ext cx="257641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Vision, policy alignment &amp; institutional governance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471825" y="5072895"/>
            <a:ext cx="257641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Team building, Skill Enhancement &amp; staff motivation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855795" y="5072895"/>
            <a:ext cx="257641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Data-driven analysis &amp; crisis resolution skills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1239143" y="5072895"/>
            <a:ext cx="257641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Leading reform, resilience &amp; adaptive thinking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4619416" y="5072895"/>
            <a:ext cx="257641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On-ground operations &amp; service delivery excellence</a:t>
            </a:r>
          </a:p>
        </p:txBody>
      </p:sp>
      <p:sp>
        <p:nvSpPr>
          <p:cNvPr id="64" name="Freeform 64"/>
          <p:cNvSpPr/>
          <p:nvPr/>
        </p:nvSpPr>
        <p:spPr>
          <a:xfrm rot="-9325842">
            <a:off x="-1484391" y="7079971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3" y="0"/>
                </a:lnTo>
                <a:lnTo>
                  <a:pt x="2406303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5" name="Freeform 65"/>
          <p:cNvSpPr/>
          <p:nvPr/>
        </p:nvSpPr>
        <p:spPr>
          <a:xfrm rot="8373519">
            <a:off x="16517051" y="307087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6" y="0"/>
                </a:lnTo>
                <a:lnTo>
                  <a:pt x="2613476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6" name="Freeform 66"/>
          <p:cNvSpPr/>
          <p:nvPr/>
        </p:nvSpPr>
        <p:spPr>
          <a:xfrm>
            <a:off x="-2177771" y="-275541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7" name="Freeform 67"/>
          <p:cNvSpPr/>
          <p:nvPr/>
        </p:nvSpPr>
        <p:spPr>
          <a:xfrm>
            <a:off x="15964252" y="889519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8566" y="4704838"/>
            <a:ext cx="2816312" cy="3948403"/>
            <a:chOff x="0" y="0"/>
            <a:chExt cx="741745" cy="1039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08411" y="3789551"/>
            <a:ext cx="1376623" cy="137662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39712" y="4704838"/>
            <a:ext cx="2816312" cy="3948403"/>
            <a:chOff x="0" y="0"/>
            <a:chExt cx="741745" cy="10399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59556" y="3789551"/>
            <a:ext cx="1376623" cy="137662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54618" y="4704838"/>
            <a:ext cx="2816312" cy="3948403"/>
            <a:chOff x="0" y="0"/>
            <a:chExt cx="741745" cy="10399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077275" y="4704838"/>
            <a:ext cx="2816312" cy="3948403"/>
            <a:chOff x="0" y="0"/>
            <a:chExt cx="741745" cy="10399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474463" y="3789551"/>
            <a:ext cx="1376623" cy="137662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788060" y="3789551"/>
            <a:ext cx="1376623" cy="137662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392181" y="4704838"/>
            <a:ext cx="2816312" cy="3948403"/>
            <a:chOff x="0" y="0"/>
            <a:chExt cx="741745" cy="103990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102966" y="3789551"/>
            <a:ext cx="1376623" cy="137662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367550" y="3155289"/>
            <a:ext cx="237297" cy="23729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2604848" y="3273938"/>
            <a:ext cx="13177370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6" name="Group 36"/>
          <p:cNvGrpSpPr/>
          <p:nvPr/>
        </p:nvGrpSpPr>
        <p:grpSpPr>
          <a:xfrm>
            <a:off x="5711100" y="3155289"/>
            <a:ext cx="237297" cy="23729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044126" y="3155289"/>
            <a:ext cx="237297" cy="23729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2" name="AutoShape 42"/>
          <p:cNvSpPr/>
          <p:nvPr/>
        </p:nvSpPr>
        <p:spPr>
          <a:xfrm>
            <a:off x="2486199" y="3392587"/>
            <a:ext cx="10523" cy="39696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AutoShape 43"/>
          <p:cNvSpPr/>
          <p:nvPr/>
        </p:nvSpPr>
        <p:spPr>
          <a:xfrm>
            <a:off x="5829748" y="3392587"/>
            <a:ext cx="18120" cy="45845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AutoShape 44"/>
          <p:cNvSpPr/>
          <p:nvPr/>
        </p:nvSpPr>
        <p:spPr>
          <a:xfrm flipH="1">
            <a:off x="9159851" y="3392586"/>
            <a:ext cx="2924" cy="52822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N" dirty="0"/>
          </a:p>
        </p:txBody>
      </p:sp>
      <p:grpSp>
        <p:nvGrpSpPr>
          <p:cNvPr id="45" name="Group 45"/>
          <p:cNvGrpSpPr/>
          <p:nvPr/>
        </p:nvGrpSpPr>
        <p:grpSpPr>
          <a:xfrm>
            <a:off x="12348663" y="3155289"/>
            <a:ext cx="237297" cy="237297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5681689" y="3155289"/>
            <a:ext cx="237297" cy="237297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1" name="AutoShape 51"/>
          <p:cNvSpPr/>
          <p:nvPr/>
        </p:nvSpPr>
        <p:spPr>
          <a:xfrm>
            <a:off x="12467312" y="3392587"/>
            <a:ext cx="0" cy="45963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AutoShape 52"/>
          <p:cNvSpPr/>
          <p:nvPr/>
        </p:nvSpPr>
        <p:spPr>
          <a:xfrm>
            <a:off x="15800338" y="3392587"/>
            <a:ext cx="10522" cy="54374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2140298" y="4108747"/>
            <a:ext cx="718654" cy="852697"/>
          </a:xfrm>
          <a:custGeom>
            <a:avLst/>
            <a:gdLst/>
            <a:ahLst/>
            <a:cxnLst/>
            <a:rect l="l" t="t" r="r" b="b"/>
            <a:pathLst>
              <a:path w="718654" h="852697">
                <a:moveTo>
                  <a:pt x="0" y="0"/>
                </a:moveTo>
                <a:lnTo>
                  <a:pt x="718654" y="0"/>
                </a:lnTo>
                <a:lnTo>
                  <a:pt x="718654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5305387" y="3859203"/>
            <a:ext cx="929904" cy="1008429"/>
          </a:xfrm>
          <a:custGeom>
            <a:avLst/>
            <a:gdLst/>
            <a:ahLst/>
            <a:cxnLst/>
            <a:rect l="l" t="t" r="r" b="b"/>
            <a:pathLst>
              <a:path w="929904" h="1008429">
                <a:moveTo>
                  <a:pt x="0" y="0"/>
                </a:moveTo>
                <a:lnTo>
                  <a:pt x="929904" y="0"/>
                </a:lnTo>
                <a:lnTo>
                  <a:pt x="929904" y="1008429"/>
                </a:lnTo>
                <a:lnTo>
                  <a:pt x="0" y="10084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8753367" y="4049872"/>
            <a:ext cx="771646" cy="883143"/>
          </a:xfrm>
          <a:custGeom>
            <a:avLst/>
            <a:gdLst/>
            <a:ahLst/>
            <a:cxnLst/>
            <a:rect l="l" t="t" r="r" b="b"/>
            <a:pathLst>
              <a:path w="771646" h="883143">
                <a:moveTo>
                  <a:pt x="0" y="0"/>
                </a:moveTo>
                <a:lnTo>
                  <a:pt x="771647" y="0"/>
                </a:lnTo>
                <a:lnTo>
                  <a:pt x="771647" y="883143"/>
                </a:lnTo>
                <a:lnTo>
                  <a:pt x="0" y="8831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12110210" y="4171237"/>
            <a:ext cx="757227" cy="649322"/>
          </a:xfrm>
          <a:custGeom>
            <a:avLst/>
            <a:gdLst/>
            <a:ahLst/>
            <a:cxnLst/>
            <a:rect l="l" t="t" r="r" b="b"/>
            <a:pathLst>
              <a:path w="757227" h="649322">
                <a:moveTo>
                  <a:pt x="0" y="0"/>
                </a:moveTo>
                <a:lnTo>
                  <a:pt x="757227" y="0"/>
                </a:lnTo>
                <a:lnTo>
                  <a:pt x="757227" y="649322"/>
                </a:lnTo>
                <a:lnTo>
                  <a:pt x="0" y="6493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Employee Motivation &amp; Engagement Framework</a:t>
            </a:r>
          </a:p>
        </p:txBody>
      </p:sp>
      <p:sp>
        <p:nvSpPr>
          <p:cNvPr id="58" name="Freeform 58"/>
          <p:cNvSpPr/>
          <p:nvPr/>
        </p:nvSpPr>
        <p:spPr>
          <a:xfrm>
            <a:off x="14836143" y="766622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1" y="0"/>
                </a:lnTo>
                <a:lnTo>
                  <a:pt x="791761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/>
          <p:nvPr/>
        </p:nvSpPr>
        <p:spPr>
          <a:xfrm rot="-9325842">
            <a:off x="16771741" y="4672940"/>
            <a:ext cx="837266" cy="986469"/>
          </a:xfrm>
          <a:custGeom>
            <a:avLst/>
            <a:gdLst/>
            <a:ahLst/>
            <a:cxnLst/>
            <a:rect l="l" t="t" r="r" b="b"/>
            <a:pathLst>
              <a:path w="837266" h="986469">
                <a:moveTo>
                  <a:pt x="0" y="0"/>
                </a:moveTo>
                <a:lnTo>
                  <a:pt x="837266" y="0"/>
                </a:lnTo>
                <a:lnTo>
                  <a:pt x="837266" y="986469"/>
                </a:lnTo>
                <a:lnTo>
                  <a:pt x="0" y="9864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Freeform 60"/>
          <p:cNvSpPr/>
          <p:nvPr/>
        </p:nvSpPr>
        <p:spPr>
          <a:xfrm rot="8373519">
            <a:off x="948353" y="8080720"/>
            <a:ext cx="1517427" cy="987707"/>
          </a:xfrm>
          <a:custGeom>
            <a:avLst/>
            <a:gdLst/>
            <a:ahLst/>
            <a:cxnLst/>
            <a:rect l="l" t="t" r="r" b="b"/>
            <a:pathLst>
              <a:path w="1517427" h="987707">
                <a:moveTo>
                  <a:pt x="0" y="0"/>
                </a:moveTo>
                <a:lnTo>
                  <a:pt x="1517426" y="0"/>
                </a:lnTo>
                <a:lnTo>
                  <a:pt x="1517426" y="987707"/>
                </a:lnTo>
                <a:lnTo>
                  <a:pt x="0" y="9877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Freeform 61"/>
          <p:cNvSpPr/>
          <p:nvPr/>
        </p:nvSpPr>
        <p:spPr>
          <a:xfrm>
            <a:off x="15395527" y="864310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2" name="Freeform 62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Freeform 63"/>
          <p:cNvSpPr/>
          <p:nvPr/>
        </p:nvSpPr>
        <p:spPr>
          <a:xfrm>
            <a:off x="15397355" y="3818262"/>
            <a:ext cx="775811" cy="1092882"/>
          </a:xfrm>
          <a:custGeom>
            <a:avLst/>
            <a:gdLst/>
            <a:ahLst/>
            <a:cxnLst/>
            <a:rect l="l" t="t" r="r" b="b"/>
            <a:pathLst>
              <a:path w="775811" h="1092882">
                <a:moveTo>
                  <a:pt x="0" y="0"/>
                </a:moveTo>
                <a:lnTo>
                  <a:pt x="775811" y="0"/>
                </a:lnTo>
                <a:lnTo>
                  <a:pt x="775811" y="1092882"/>
                </a:lnTo>
                <a:lnTo>
                  <a:pt x="0" y="109288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4" name="TextBox 64"/>
          <p:cNvSpPr txBox="1"/>
          <p:nvPr/>
        </p:nvSpPr>
        <p:spPr>
          <a:xfrm>
            <a:off x="7988030" y="7175703"/>
            <a:ext cx="2349488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Delegating authority to drive accountability at every level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7754618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Empowerment &amp; Ownership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1292568" y="7175703"/>
            <a:ext cx="2349488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Health, welfare and a supportive workplace environment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1059155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Wellbeing &amp; Work-Life Balance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321978" y="7175703"/>
            <a:ext cx="2349488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Celebrating performance milestones and service excellence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088566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Recognition &amp; Reward Culture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4655004" y="7175703"/>
            <a:ext cx="2349488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Structured pathways for promotion and skill advancement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689326" y="5805055"/>
            <a:ext cx="2317085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Career Growth &amp; Development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4607474" y="7175703"/>
            <a:ext cx="2349488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Connecting DJB staff to the mission of water for all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4374062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Purpose-Led Engagement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962150" cy="1285875"/>
          </a:xfrm>
          <a:custGeom>
            <a:avLst/>
            <a:gdLst/>
            <a:ahLst/>
            <a:cxnLst/>
            <a:rect l="l" t="t" r="r" b="b"/>
            <a:pathLst>
              <a:path w="1962150" h="1285875">
                <a:moveTo>
                  <a:pt x="0" y="0"/>
                </a:moveTo>
                <a:lnTo>
                  <a:pt x="1962150" y="0"/>
                </a:lnTo>
                <a:lnTo>
                  <a:pt x="19621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839700" y="20955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413248" y="546655"/>
            <a:ext cx="7589520" cy="934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99"/>
              </a:lnSpc>
            </a:pPr>
            <a:r>
              <a:rPr lang="en-US" sz="5213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Workforce Ecosystem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77440" y="1522524"/>
            <a:ext cx="13514832" cy="416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1"/>
              </a:lnSpc>
            </a:pPr>
            <a:r>
              <a:rPr lang="en-US" sz="2343">
                <a:solidFill>
                  <a:srgbClr val="003399"/>
                </a:solidFill>
                <a:latin typeface="Poppins"/>
                <a:ea typeface="Poppins"/>
                <a:cs typeface="Poppins"/>
                <a:sym typeface="Poppins"/>
              </a:rPr>
              <a:t>Distinct workforce groups, one integrated mission for reliable and equitable water services</a:t>
            </a:r>
          </a:p>
        </p:txBody>
      </p:sp>
      <p:sp>
        <p:nvSpPr>
          <p:cNvPr id="7" name="Freeform 7"/>
          <p:cNvSpPr/>
          <p:nvPr/>
        </p:nvSpPr>
        <p:spPr>
          <a:xfrm>
            <a:off x="1304925" y="2143125"/>
            <a:ext cx="7839075" cy="3219450"/>
          </a:xfrm>
          <a:custGeom>
            <a:avLst/>
            <a:gdLst/>
            <a:ahLst/>
            <a:cxnLst/>
            <a:rect l="l" t="t" r="r" b="b"/>
            <a:pathLst>
              <a:path w="7839075" h="3219450">
                <a:moveTo>
                  <a:pt x="0" y="0"/>
                </a:moveTo>
                <a:lnTo>
                  <a:pt x="7839075" y="0"/>
                </a:lnTo>
                <a:lnTo>
                  <a:pt x="783907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390775" y="2352675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670048" y="2509067"/>
            <a:ext cx="512064" cy="61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1"/>
              </a:lnSpc>
            </a:pPr>
            <a:r>
              <a:rPr lang="en-US" sz="3479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0" name="Freeform 10"/>
          <p:cNvSpPr/>
          <p:nvPr/>
        </p:nvSpPr>
        <p:spPr>
          <a:xfrm>
            <a:off x="1952625" y="3429000"/>
            <a:ext cx="1752600" cy="1504950"/>
          </a:xfrm>
          <a:custGeom>
            <a:avLst/>
            <a:gdLst/>
            <a:ahLst/>
            <a:cxnLst/>
            <a:rect l="l" t="t" r="r" b="b"/>
            <a:pathLst>
              <a:path w="1752600" h="1504950">
                <a:moveTo>
                  <a:pt x="0" y="0"/>
                </a:moveTo>
                <a:lnTo>
                  <a:pt x="1752600" y="0"/>
                </a:lnTo>
                <a:lnTo>
                  <a:pt x="175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695700" y="2571750"/>
            <a:ext cx="447675" cy="2362200"/>
          </a:xfrm>
          <a:custGeom>
            <a:avLst/>
            <a:gdLst/>
            <a:ahLst/>
            <a:cxnLst/>
            <a:rect l="l" t="t" r="r" b="b"/>
            <a:pathLst>
              <a:path w="447675" h="2362200">
                <a:moveTo>
                  <a:pt x="0" y="0"/>
                </a:moveTo>
                <a:lnTo>
                  <a:pt x="447675" y="0"/>
                </a:lnTo>
                <a:lnTo>
                  <a:pt x="4476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224528" y="2607177"/>
            <a:ext cx="3767328" cy="45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7"/>
              </a:lnSpc>
            </a:pPr>
            <a:r>
              <a:rPr lang="en-US" sz="2519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Engineering Workforce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24528" y="3379172"/>
            <a:ext cx="3493008" cy="146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7"/>
              </a:lnSpc>
            </a:pPr>
            <a:r>
              <a:rPr lang="en-US" sz="207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Planning, Design, Asset management, Technical Standards, Innovation, and Infrastructure Resilience.</a:t>
            </a:r>
          </a:p>
        </p:txBody>
      </p:sp>
      <p:sp>
        <p:nvSpPr>
          <p:cNvPr id="14" name="Freeform 14"/>
          <p:cNvSpPr/>
          <p:nvPr/>
        </p:nvSpPr>
        <p:spPr>
          <a:xfrm>
            <a:off x="9144000" y="2143125"/>
            <a:ext cx="7620000" cy="3219450"/>
          </a:xfrm>
          <a:custGeom>
            <a:avLst/>
            <a:gdLst/>
            <a:ahLst/>
            <a:cxnLst/>
            <a:rect l="l" t="t" r="r" b="b"/>
            <a:pathLst>
              <a:path w="7620000" h="3219450">
                <a:moveTo>
                  <a:pt x="0" y="0"/>
                </a:moveTo>
                <a:lnTo>
                  <a:pt x="7620000" y="0"/>
                </a:lnTo>
                <a:lnTo>
                  <a:pt x="76200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791700" y="2352675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0003536" y="2509067"/>
            <a:ext cx="585216" cy="61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1"/>
              </a:lnSpc>
            </a:pPr>
            <a:r>
              <a:rPr lang="en-US" sz="3479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7" name="Freeform 17"/>
          <p:cNvSpPr/>
          <p:nvPr/>
        </p:nvSpPr>
        <p:spPr>
          <a:xfrm>
            <a:off x="9572625" y="3429000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1315700" y="2571750"/>
            <a:ext cx="228600" cy="2362200"/>
          </a:xfrm>
          <a:custGeom>
            <a:avLst/>
            <a:gdLst/>
            <a:ahLst/>
            <a:cxnLst/>
            <a:rect l="l" t="t" r="r" b="b"/>
            <a:pathLst>
              <a:path w="228600" h="2362200">
                <a:moveTo>
                  <a:pt x="0" y="0"/>
                </a:moveTo>
                <a:lnTo>
                  <a:pt x="228600" y="0"/>
                </a:lnTo>
                <a:lnTo>
                  <a:pt x="228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1667744" y="2607177"/>
            <a:ext cx="2578608" cy="45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7"/>
              </a:lnSpc>
            </a:pPr>
            <a:r>
              <a:rPr lang="en-US" sz="2519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Field Workforce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667744" y="3358598"/>
            <a:ext cx="4169664" cy="146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7"/>
              </a:lnSpc>
            </a:pPr>
            <a:r>
              <a:rPr lang="en-US" sz="207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Operations, Maintenance, Emergency Response, Safety, </a:t>
            </a:r>
            <a:r>
              <a:rPr lang="en-US" sz="207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Mechanisation</a:t>
            </a:r>
            <a:r>
              <a:rPr lang="en-US" sz="207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and Dependable Service Delivery.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04925" y="5353050"/>
            <a:ext cx="7839075" cy="3009900"/>
          </a:xfrm>
          <a:custGeom>
            <a:avLst/>
            <a:gdLst/>
            <a:ahLst/>
            <a:cxnLst/>
            <a:rect l="l" t="t" r="r" b="b"/>
            <a:pathLst>
              <a:path w="7839075" h="3009900">
                <a:moveTo>
                  <a:pt x="0" y="0"/>
                </a:moveTo>
                <a:lnTo>
                  <a:pt x="7839075" y="0"/>
                </a:lnTo>
                <a:lnTo>
                  <a:pt x="7839075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2390775" y="535305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2633472" y="5564306"/>
            <a:ext cx="585216" cy="616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1"/>
              </a:lnSpc>
            </a:pPr>
            <a:r>
              <a:rPr lang="en-US" sz="3479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24" name="Freeform 24"/>
          <p:cNvSpPr/>
          <p:nvPr/>
        </p:nvSpPr>
        <p:spPr>
          <a:xfrm>
            <a:off x="2171700" y="6429375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3695700" y="5572125"/>
            <a:ext cx="447675" cy="2362200"/>
          </a:xfrm>
          <a:custGeom>
            <a:avLst/>
            <a:gdLst/>
            <a:ahLst/>
            <a:cxnLst/>
            <a:rect l="l" t="t" r="r" b="b"/>
            <a:pathLst>
              <a:path w="447675" h="2362200">
                <a:moveTo>
                  <a:pt x="0" y="0"/>
                </a:moveTo>
                <a:lnTo>
                  <a:pt x="447675" y="0"/>
                </a:lnTo>
                <a:lnTo>
                  <a:pt x="4476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4224528" y="5652129"/>
            <a:ext cx="4279392" cy="45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7"/>
              </a:lnSpc>
            </a:pPr>
            <a:r>
              <a:rPr lang="en-US" sz="2519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Administrative Workforce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224528" y="6444698"/>
            <a:ext cx="3931920" cy="146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7"/>
              </a:lnSpc>
            </a:pPr>
            <a:r>
              <a:rPr lang="en-US" sz="207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Governance, Finance, HR, Procurement, Compliance, Coordination, and Institutional Support.</a:t>
            </a:r>
          </a:p>
        </p:txBody>
      </p:sp>
      <p:sp>
        <p:nvSpPr>
          <p:cNvPr id="28" name="Freeform 28"/>
          <p:cNvSpPr/>
          <p:nvPr/>
        </p:nvSpPr>
        <p:spPr>
          <a:xfrm>
            <a:off x="9144000" y="5353050"/>
            <a:ext cx="7620000" cy="3009900"/>
          </a:xfrm>
          <a:custGeom>
            <a:avLst/>
            <a:gdLst/>
            <a:ahLst/>
            <a:cxnLst/>
            <a:rect l="l" t="t" r="r" b="b"/>
            <a:pathLst>
              <a:path w="7620000" h="3009900">
                <a:moveTo>
                  <a:pt x="0" y="0"/>
                </a:moveTo>
                <a:lnTo>
                  <a:pt x="7620000" y="0"/>
                </a:lnTo>
                <a:lnTo>
                  <a:pt x="762000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9791700" y="535305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0003536" y="5564015"/>
            <a:ext cx="585216" cy="617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9"/>
              </a:lnSpc>
            </a:pPr>
            <a:r>
              <a:rPr lang="en-US" sz="3456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31" name="Freeform 31"/>
          <p:cNvSpPr/>
          <p:nvPr/>
        </p:nvSpPr>
        <p:spPr>
          <a:xfrm>
            <a:off x="9572625" y="6429375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1315700" y="5572125"/>
            <a:ext cx="228600" cy="2362200"/>
          </a:xfrm>
          <a:custGeom>
            <a:avLst/>
            <a:gdLst/>
            <a:ahLst/>
            <a:cxnLst/>
            <a:rect l="l" t="t" r="r" b="b"/>
            <a:pathLst>
              <a:path w="228600" h="2362200">
                <a:moveTo>
                  <a:pt x="0" y="0"/>
                </a:moveTo>
                <a:lnTo>
                  <a:pt x="228600" y="0"/>
                </a:lnTo>
                <a:lnTo>
                  <a:pt x="228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1667744" y="5652129"/>
            <a:ext cx="3218688" cy="45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7"/>
              </a:lnSpc>
            </a:pPr>
            <a:r>
              <a:rPr lang="en-US" sz="2519" b="1">
                <a:solidFill>
                  <a:srgbClr val="003399"/>
                </a:solidFill>
                <a:latin typeface="Poppins Bold"/>
                <a:ea typeface="Poppins Bold"/>
                <a:cs typeface="Poppins Bold"/>
                <a:sym typeface="Poppins Bold"/>
              </a:rPr>
              <a:t>Customer Interface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667744" y="6383929"/>
            <a:ext cx="4773168" cy="146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7"/>
              </a:lnSpc>
            </a:pPr>
            <a:r>
              <a:rPr lang="en-US" sz="207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Grievance Redressal, Communication, Service Access, Responsiveness, Citizen Trust &amp; Feedback Loops.</a:t>
            </a:r>
          </a:p>
        </p:txBody>
      </p:sp>
      <p:sp>
        <p:nvSpPr>
          <p:cNvPr id="35" name="Freeform 35"/>
          <p:cNvSpPr/>
          <p:nvPr/>
        </p:nvSpPr>
        <p:spPr>
          <a:xfrm>
            <a:off x="1304925" y="8353425"/>
            <a:ext cx="15459075" cy="1295400"/>
          </a:xfrm>
          <a:custGeom>
            <a:avLst/>
            <a:gdLst/>
            <a:ahLst/>
            <a:cxnLst/>
            <a:rect l="l" t="t" r="r" b="b"/>
            <a:pathLst>
              <a:path w="15459075" h="1295400">
                <a:moveTo>
                  <a:pt x="0" y="0"/>
                </a:moveTo>
                <a:lnTo>
                  <a:pt x="15459075" y="0"/>
                </a:lnTo>
                <a:lnTo>
                  <a:pt x="154590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952625" y="857250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3493008" y="8597670"/>
            <a:ext cx="11905488" cy="854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en-US" sz="2371" b="1" dirty="0">
                <a:solidFill>
                  <a:srgbClr val="003399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 future-ready DJB aligns every workforce segment around one service promise: safe, reliable and citizen-centric water management.</a:t>
            </a:r>
          </a:p>
        </p:txBody>
      </p:sp>
      <p:sp>
        <p:nvSpPr>
          <p:cNvPr id="38" name="Freeform 38"/>
          <p:cNvSpPr/>
          <p:nvPr/>
        </p:nvSpPr>
        <p:spPr>
          <a:xfrm>
            <a:off x="0" y="10067925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6962775" y="10067925"/>
            <a:ext cx="2181225" cy="219075"/>
          </a:xfrm>
          <a:custGeom>
            <a:avLst/>
            <a:gdLst/>
            <a:ahLst/>
            <a:cxnLst/>
            <a:rect l="l" t="t" r="r" b="b"/>
            <a:pathLst>
              <a:path w="2181225" h="219075">
                <a:moveTo>
                  <a:pt x="0" y="0"/>
                </a:moveTo>
                <a:lnTo>
                  <a:pt x="2181225" y="0"/>
                </a:lnTo>
                <a:lnTo>
                  <a:pt x="2181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9144000" y="10067925"/>
            <a:ext cx="6315075" cy="219075"/>
          </a:xfrm>
          <a:custGeom>
            <a:avLst/>
            <a:gdLst/>
            <a:ahLst/>
            <a:cxnLst/>
            <a:rect l="l" t="t" r="r" b="b"/>
            <a:pathLst>
              <a:path w="6315075" h="219075">
                <a:moveTo>
                  <a:pt x="0" y="0"/>
                </a:moveTo>
                <a:lnTo>
                  <a:pt x="6315075" y="0"/>
                </a:lnTo>
                <a:lnTo>
                  <a:pt x="63150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5240000" y="8572500"/>
            <a:ext cx="3048000" cy="1714500"/>
          </a:xfrm>
          <a:custGeom>
            <a:avLst/>
            <a:gdLst/>
            <a:ahLst/>
            <a:cxnLst/>
            <a:rect l="l" t="t" r="r" b="b"/>
            <a:pathLst>
              <a:path w="3048000" h="1714500">
                <a:moveTo>
                  <a:pt x="0" y="0"/>
                </a:moveTo>
                <a:lnTo>
                  <a:pt x="3048000" y="0"/>
                </a:lnTo>
                <a:lnTo>
                  <a:pt x="30480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3624758" y="2654731"/>
            <a:ext cx="2147363" cy="1084248"/>
          </a:xfrm>
          <a:custGeom>
            <a:avLst/>
            <a:gdLst/>
            <a:ahLst/>
            <a:cxnLst/>
            <a:rect l="l" t="t" r="r" b="b"/>
            <a:pathLst>
              <a:path w="2147363" h="1084248">
                <a:moveTo>
                  <a:pt x="2147364" y="1084248"/>
                </a:moveTo>
                <a:lnTo>
                  <a:pt x="0" y="1084248"/>
                </a:lnTo>
                <a:lnTo>
                  <a:pt x="0" y="0"/>
                </a:lnTo>
                <a:lnTo>
                  <a:pt x="2147364" y="0"/>
                </a:lnTo>
                <a:lnTo>
                  <a:pt x="2147364" y="108424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7271458" y="2654731"/>
            <a:ext cx="2147363" cy="1084248"/>
          </a:xfrm>
          <a:custGeom>
            <a:avLst/>
            <a:gdLst/>
            <a:ahLst/>
            <a:cxnLst/>
            <a:rect l="l" t="t" r="r" b="b"/>
            <a:pathLst>
              <a:path w="2147363" h="1084248">
                <a:moveTo>
                  <a:pt x="2147364" y="1084248"/>
                </a:moveTo>
                <a:lnTo>
                  <a:pt x="0" y="1084248"/>
                </a:lnTo>
                <a:lnTo>
                  <a:pt x="0" y="0"/>
                </a:lnTo>
                <a:lnTo>
                  <a:pt x="2147364" y="0"/>
                </a:lnTo>
                <a:lnTo>
                  <a:pt x="2147364" y="108424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 flipV="1">
            <a:off x="10869165" y="2654731"/>
            <a:ext cx="2147363" cy="1084248"/>
          </a:xfrm>
          <a:custGeom>
            <a:avLst/>
            <a:gdLst/>
            <a:ahLst/>
            <a:cxnLst/>
            <a:rect l="l" t="t" r="r" b="b"/>
            <a:pathLst>
              <a:path w="2147363" h="1084248">
                <a:moveTo>
                  <a:pt x="2147363" y="1084248"/>
                </a:moveTo>
                <a:lnTo>
                  <a:pt x="0" y="1084248"/>
                </a:lnTo>
                <a:lnTo>
                  <a:pt x="0" y="0"/>
                </a:lnTo>
                <a:lnTo>
                  <a:pt x="2147363" y="0"/>
                </a:lnTo>
                <a:lnTo>
                  <a:pt x="2147363" y="108424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2427735" y="3600450"/>
            <a:ext cx="3086100" cy="4719936"/>
            <a:chOff x="0" y="0"/>
            <a:chExt cx="812800" cy="12431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243111"/>
            </a:xfrm>
            <a:custGeom>
              <a:avLst/>
              <a:gdLst/>
              <a:ahLst/>
              <a:cxnLst/>
              <a:rect l="l" t="t" r="r" b="b"/>
              <a:pathLst>
                <a:path w="812800" h="1243111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1205481"/>
                  </a:lnTo>
                  <a:cubicBezTo>
                    <a:pt x="812800" y="1215461"/>
                    <a:pt x="808835" y="1225032"/>
                    <a:pt x="801779" y="1232089"/>
                  </a:cubicBezTo>
                  <a:cubicBezTo>
                    <a:pt x="794722" y="1239146"/>
                    <a:pt x="785150" y="1243111"/>
                    <a:pt x="775170" y="1243111"/>
                  </a:cubicBezTo>
                  <a:lnTo>
                    <a:pt x="37630" y="1243111"/>
                  </a:lnTo>
                  <a:cubicBezTo>
                    <a:pt x="27650" y="1243111"/>
                    <a:pt x="18078" y="1239146"/>
                    <a:pt x="11021" y="1232089"/>
                  </a:cubicBezTo>
                  <a:cubicBezTo>
                    <a:pt x="3965" y="1225032"/>
                    <a:pt x="0" y="1215461"/>
                    <a:pt x="0" y="1205481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28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878065" y="3600450"/>
            <a:ext cx="3086100" cy="4719936"/>
            <a:chOff x="0" y="0"/>
            <a:chExt cx="812800" cy="1243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243111"/>
            </a:xfrm>
            <a:custGeom>
              <a:avLst/>
              <a:gdLst/>
              <a:ahLst/>
              <a:cxnLst/>
              <a:rect l="l" t="t" r="r" b="b"/>
              <a:pathLst>
                <a:path w="812800" h="1243111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1205481"/>
                  </a:lnTo>
                  <a:cubicBezTo>
                    <a:pt x="812800" y="1215461"/>
                    <a:pt x="808835" y="1225032"/>
                    <a:pt x="801779" y="1232089"/>
                  </a:cubicBezTo>
                  <a:cubicBezTo>
                    <a:pt x="794722" y="1239146"/>
                    <a:pt x="785150" y="1243111"/>
                    <a:pt x="775170" y="1243111"/>
                  </a:cubicBezTo>
                  <a:lnTo>
                    <a:pt x="37630" y="1243111"/>
                  </a:lnTo>
                  <a:cubicBezTo>
                    <a:pt x="27650" y="1243111"/>
                    <a:pt x="18078" y="1239146"/>
                    <a:pt x="11021" y="1232089"/>
                  </a:cubicBezTo>
                  <a:cubicBezTo>
                    <a:pt x="3965" y="1225032"/>
                    <a:pt x="0" y="1215461"/>
                    <a:pt x="0" y="1205481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128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26115" y="3600450"/>
            <a:ext cx="3086100" cy="4719936"/>
            <a:chOff x="0" y="0"/>
            <a:chExt cx="812800" cy="1243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1243111"/>
            </a:xfrm>
            <a:custGeom>
              <a:avLst/>
              <a:gdLst/>
              <a:ahLst/>
              <a:cxnLst/>
              <a:rect l="l" t="t" r="r" b="b"/>
              <a:pathLst>
                <a:path w="812800" h="1243111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1205481"/>
                  </a:lnTo>
                  <a:cubicBezTo>
                    <a:pt x="812800" y="1215461"/>
                    <a:pt x="808835" y="1225032"/>
                    <a:pt x="801779" y="1232089"/>
                  </a:cubicBezTo>
                  <a:cubicBezTo>
                    <a:pt x="794722" y="1239146"/>
                    <a:pt x="785150" y="1243111"/>
                    <a:pt x="775170" y="1243111"/>
                  </a:cubicBezTo>
                  <a:lnTo>
                    <a:pt x="37630" y="1243111"/>
                  </a:lnTo>
                  <a:cubicBezTo>
                    <a:pt x="27650" y="1243111"/>
                    <a:pt x="18078" y="1239146"/>
                    <a:pt x="11021" y="1232089"/>
                  </a:cubicBezTo>
                  <a:cubicBezTo>
                    <a:pt x="3965" y="1225032"/>
                    <a:pt x="0" y="1215461"/>
                    <a:pt x="0" y="1205481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128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774165" y="3600450"/>
            <a:ext cx="3086100" cy="4719936"/>
            <a:chOff x="0" y="0"/>
            <a:chExt cx="812800" cy="1243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1243111"/>
            </a:xfrm>
            <a:custGeom>
              <a:avLst/>
              <a:gdLst/>
              <a:ahLst/>
              <a:cxnLst/>
              <a:rect l="l" t="t" r="r" b="b"/>
              <a:pathLst>
                <a:path w="812800" h="1243111">
                  <a:moveTo>
                    <a:pt x="37630" y="0"/>
                  </a:moveTo>
                  <a:lnTo>
                    <a:pt x="775170" y="0"/>
                  </a:lnTo>
                  <a:cubicBezTo>
                    <a:pt x="785150" y="0"/>
                    <a:pt x="794722" y="3965"/>
                    <a:pt x="801779" y="11021"/>
                  </a:cubicBezTo>
                  <a:cubicBezTo>
                    <a:pt x="808835" y="18078"/>
                    <a:pt x="812800" y="27650"/>
                    <a:pt x="812800" y="37630"/>
                  </a:cubicBezTo>
                  <a:lnTo>
                    <a:pt x="812800" y="1205481"/>
                  </a:lnTo>
                  <a:cubicBezTo>
                    <a:pt x="812800" y="1215461"/>
                    <a:pt x="808835" y="1225032"/>
                    <a:pt x="801779" y="1232089"/>
                  </a:cubicBezTo>
                  <a:cubicBezTo>
                    <a:pt x="794722" y="1239146"/>
                    <a:pt x="785150" y="1243111"/>
                    <a:pt x="775170" y="1243111"/>
                  </a:cubicBezTo>
                  <a:lnTo>
                    <a:pt x="37630" y="1243111"/>
                  </a:lnTo>
                  <a:cubicBezTo>
                    <a:pt x="27650" y="1243111"/>
                    <a:pt x="18078" y="1239146"/>
                    <a:pt x="11021" y="1232089"/>
                  </a:cubicBezTo>
                  <a:cubicBezTo>
                    <a:pt x="3965" y="1225032"/>
                    <a:pt x="0" y="1215461"/>
                    <a:pt x="0" y="1205481"/>
                  </a:cubicBezTo>
                  <a:lnTo>
                    <a:pt x="0" y="37630"/>
                  </a:lnTo>
                  <a:cubicBezTo>
                    <a:pt x="0" y="27650"/>
                    <a:pt x="3965" y="18078"/>
                    <a:pt x="11021" y="11021"/>
                  </a:cubicBezTo>
                  <a:cubicBezTo>
                    <a:pt x="18078" y="3965"/>
                    <a:pt x="27650" y="0"/>
                    <a:pt x="3763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128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3623367" y="4358381"/>
            <a:ext cx="767493" cy="759581"/>
          </a:xfrm>
          <a:custGeom>
            <a:avLst/>
            <a:gdLst/>
            <a:ahLst/>
            <a:cxnLst/>
            <a:rect l="l" t="t" r="r" b="b"/>
            <a:pathLst>
              <a:path w="767493" h="759581">
                <a:moveTo>
                  <a:pt x="0" y="0"/>
                </a:moveTo>
                <a:lnTo>
                  <a:pt x="767493" y="0"/>
                </a:lnTo>
                <a:lnTo>
                  <a:pt x="767493" y="759581"/>
                </a:lnTo>
                <a:lnTo>
                  <a:pt x="0" y="7595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7031490" y="4380857"/>
            <a:ext cx="789315" cy="737023"/>
          </a:xfrm>
          <a:custGeom>
            <a:avLst/>
            <a:gdLst/>
            <a:ahLst/>
            <a:cxnLst/>
            <a:rect l="l" t="t" r="r" b="b"/>
            <a:pathLst>
              <a:path w="789315" h="737023">
                <a:moveTo>
                  <a:pt x="0" y="0"/>
                </a:moveTo>
                <a:lnTo>
                  <a:pt x="789315" y="0"/>
                </a:lnTo>
                <a:lnTo>
                  <a:pt x="789315" y="737023"/>
                </a:lnTo>
                <a:lnTo>
                  <a:pt x="0" y="7370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340088" y="4346864"/>
            <a:ext cx="1071257" cy="760434"/>
          </a:xfrm>
          <a:custGeom>
            <a:avLst/>
            <a:gdLst/>
            <a:ahLst/>
            <a:cxnLst/>
            <a:rect l="l" t="t" r="r" b="b"/>
            <a:pathLst>
              <a:path w="1071257" h="760434">
                <a:moveTo>
                  <a:pt x="0" y="0"/>
                </a:moveTo>
                <a:lnTo>
                  <a:pt x="1071258" y="0"/>
                </a:lnTo>
                <a:lnTo>
                  <a:pt x="1071258" y="760434"/>
                </a:lnTo>
                <a:lnTo>
                  <a:pt x="0" y="7604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3958664" y="4342121"/>
            <a:ext cx="724209" cy="780818"/>
          </a:xfrm>
          <a:custGeom>
            <a:avLst/>
            <a:gdLst/>
            <a:ahLst/>
            <a:cxnLst/>
            <a:rect l="l" t="t" r="r" b="b"/>
            <a:pathLst>
              <a:path w="724209" h="780818">
                <a:moveTo>
                  <a:pt x="0" y="0"/>
                </a:moveTo>
                <a:lnTo>
                  <a:pt x="724209" y="0"/>
                </a:lnTo>
                <a:lnTo>
                  <a:pt x="724209" y="780818"/>
                </a:lnTo>
                <a:lnTo>
                  <a:pt x="0" y="78081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4544078">
            <a:off x="15987647" y="8373042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1632199">
            <a:off x="-493521" y="8113512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3"/>
                </a:lnTo>
                <a:lnTo>
                  <a:pt x="0" y="283511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5094402" y="-262665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427735" y="839606"/>
            <a:ext cx="12823649" cy="1124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82"/>
              </a:lnSpc>
            </a:pPr>
            <a:r>
              <a:rPr lang="en-US" sz="3201" b="1" dirty="0">
                <a:solidFill>
                  <a:srgbClr val="0070C0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Capacity Building</a:t>
            </a:r>
          </a:p>
          <a:p>
            <a:pPr marL="0" lvl="0" indent="0" algn="ctr">
              <a:lnSpc>
                <a:spcPts val="4482"/>
              </a:lnSpc>
            </a:pPr>
            <a:r>
              <a:rPr lang="en-US" sz="3201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Self-Development - Enabling Continuous Individual Growth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696984" y="5663715"/>
            <a:ext cx="2547603" cy="111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F4F7F5"/>
                </a:solidFill>
                <a:latin typeface="Poppins Bold"/>
                <a:ea typeface="Poppins Bold"/>
                <a:cs typeface="Poppins Bold"/>
                <a:sym typeface="Poppins Bold"/>
              </a:rPr>
              <a:t>Individual Development Plans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84030" y="6883928"/>
            <a:ext cx="2576410" cy="83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Personalized IDP for every DJB officer &amp; staff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00768" y="5849453"/>
            <a:ext cx="2243591" cy="726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Mentoring &amp; Training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134359" y="6883928"/>
            <a:ext cx="2576410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sz="20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Senior leaders guiding next-gen talent using platforms like </a:t>
            </a:r>
            <a:r>
              <a:rPr lang="en-US" sz="2000" b="1" dirty="0" err="1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Karmayogi</a:t>
            </a:r>
            <a:endParaRPr lang="en-US" sz="2000" b="1" dirty="0">
              <a:solidFill>
                <a:srgbClr val="10101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418822" y="5663715"/>
            <a:ext cx="2910677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 Learning Ecosystem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85956" y="6883928"/>
            <a:ext cx="257641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sz="20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e-Learning,  AI, MOOCs &amp; virtual skill modules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0418" y="5663715"/>
            <a:ext cx="2910677" cy="726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 dirty="0">
                <a:solidFill>
                  <a:srgbClr val="F4F7F5"/>
                </a:solidFill>
                <a:latin typeface="Poppins Bold"/>
                <a:ea typeface="Poppins Bold"/>
                <a:cs typeface="Poppins Bold"/>
                <a:sym typeface="Poppins Bold"/>
              </a:rPr>
              <a:t>Individual Proficiency Review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037552" y="6883928"/>
            <a:ext cx="257641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sz="2000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360° feedback &amp; gap-based learning paths</a:t>
            </a:r>
          </a:p>
        </p:txBody>
      </p:sp>
      <p:sp>
        <p:nvSpPr>
          <p:cNvPr id="34" name="Freeform 4">
            <a:extLst>
              <a:ext uri="{FF2B5EF4-FFF2-40B4-BE49-F238E27FC236}">
                <a16:creationId xmlns:a16="http://schemas.microsoft.com/office/drawing/2014/main" id="{0652BCD8-C82E-495B-7D65-18FB9B3BDD2A}"/>
              </a:ext>
            </a:extLst>
          </p:cNvPr>
          <p:cNvSpPr/>
          <p:nvPr/>
        </p:nvSpPr>
        <p:spPr>
          <a:xfrm>
            <a:off x="14790289" y="756954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3" name="TextBox 3"/>
          <p:cNvSpPr txBox="1"/>
          <p:nvPr/>
        </p:nvSpPr>
        <p:spPr>
          <a:xfrm>
            <a:off x="475488" y="259080"/>
            <a:ext cx="4590288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5"/>
              </a:lnSpc>
            </a:pPr>
            <a:r>
              <a:rPr lang="en-US" sz="1762" b="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DJB </a:t>
            </a:r>
            <a:r>
              <a:rPr lang="en-US" sz="1762" b="1">
                <a:solidFill>
                  <a:srgbClr val="7D62D6"/>
                </a:solidFill>
                <a:latin typeface="Poppins Bold"/>
                <a:ea typeface="Poppins Bold"/>
                <a:cs typeface="Poppins Bold"/>
                <a:sym typeface="Poppins Bold"/>
              </a:rPr>
              <a:t>| </a:t>
            </a:r>
            <a:r>
              <a:rPr lang="en-US" sz="1762" b="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JAL MANTHAN </a:t>
            </a:r>
            <a:r>
              <a:rPr lang="en-US" sz="1762" b="1">
                <a:solidFill>
                  <a:srgbClr val="7D62D6"/>
                </a:solidFill>
                <a:latin typeface="Poppins Bold"/>
                <a:ea typeface="Poppins Bold"/>
                <a:cs typeface="Poppins Bold"/>
                <a:sym typeface="Poppins Bold"/>
              </a:rPr>
              <a:t>CONCLAVE </a:t>
            </a:r>
            <a:r>
              <a:rPr lang="en-US" sz="1762" b="1">
                <a:solidFill>
                  <a:srgbClr val="7ED957"/>
                </a:solidFill>
                <a:latin typeface="Poppins Bold"/>
                <a:ea typeface="Poppins Bold"/>
                <a:cs typeface="Poppins Bold"/>
                <a:sym typeface="Poppins Bold"/>
              </a:rPr>
              <a:t>2026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428625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87700" y="0"/>
            <a:ext cx="2400300" cy="1285875"/>
          </a:xfrm>
          <a:custGeom>
            <a:avLst/>
            <a:gdLst/>
            <a:ahLst/>
            <a:cxnLst/>
            <a:rect l="l" t="t" r="r" b="b"/>
            <a:pathLst>
              <a:path w="2400300" h="1285875">
                <a:moveTo>
                  <a:pt x="0" y="0"/>
                </a:moveTo>
                <a:lnTo>
                  <a:pt x="2400300" y="0"/>
                </a:lnTo>
                <a:lnTo>
                  <a:pt x="24003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231136" y="800481"/>
            <a:ext cx="13825728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391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Occupational Mental Health: An Emerging Challenge &amp; Why Counselling Should Become Institutional Policy</a:t>
            </a:r>
          </a:p>
        </p:txBody>
      </p:sp>
      <p:sp>
        <p:nvSpPr>
          <p:cNvPr id="7" name="Freeform 7"/>
          <p:cNvSpPr/>
          <p:nvPr/>
        </p:nvSpPr>
        <p:spPr>
          <a:xfrm>
            <a:off x="1304925" y="2781300"/>
            <a:ext cx="3924300" cy="4933950"/>
          </a:xfrm>
          <a:custGeom>
            <a:avLst/>
            <a:gdLst/>
            <a:ahLst/>
            <a:cxnLst/>
            <a:rect l="l" t="t" r="r" b="b"/>
            <a:pathLst>
              <a:path w="3924300" h="4933950">
                <a:moveTo>
                  <a:pt x="0" y="0"/>
                </a:moveTo>
                <a:lnTo>
                  <a:pt x="3924300" y="0"/>
                </a:lnTo>
                <a:lnTo>
                  <a:pt x="392430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609850" y="2143125"/>
            <a:ext cx="1314450" cy="1285875"/>
          </a:xfrm>
          <a:custGeom>
            <a:avLst/>
            <a:gdLst/>
            <a:ahLst/>
            <a:cxnLst/>
            <a:rect l="l" t="t" r="r" b="b"/>
            <a:pathLst>
              <a:path w="1314450" h="1285875">
                <a:moveTo>
                  <a:pt x="0" y="0"/>
                </a:moveTo>
                <a:lnTo>
                  <a:pt x="1314450" y="0"/>
                </a:lnTo>
                <a:lnTo>
                  <a:pt x="1314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04925" y="3209925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286000" y="3529203"/>
            <a:ext cx="210312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1"/>
              </a:lnSpc>
            </a:pPr>
            <a:r>
              <a:rPr lang="en-US" sz="1584" b="1">
                <a:solidFill>
                  <a:srgbClr val="7D62D6"/>
                </a:solidFill>
                <a:latin typeface="Poppins Bold"/>
                <a:ea typeface="Poppins Bold"/>
                <a:cs typeface="Poppins Bold"/>
                <a:sym typeface="Poppins Bold"/>
              </a:rPr>
              <a:t>Emerging challenge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55648" y="4053444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Operational pressure and high accountability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5648" y="4732386"/>
            <a:ext cx="2761488" cy="521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24 X 7 public-service demands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5648" y="5411328"/>
            <a:ext cx="2761488" cy="521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Frequent Emergencies and unpredictable situations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5648" y="6090270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Organizational change and role transitions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5648" y="6769212"/>
            <a:ext cx="2761488" cy="790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Fatigue, burnout, anxiety, and reduced concentration</a:t>
            </a:r>
          </a:p>
        </p:txBody>
      </p:sp>
      <p:sp>
        <p:nvSpPr>
          <p:cNvPr id="16" name="Freeform 16"/>
          <p:cNvSpPr/>
          <p:nvPr/>
        </p:nvSpPr>
        <p:spPr>
          <a:xfrm>
            <a:off x="5219700" y="2781300"/>
            <a:ext cx="3714750" cy="4933950"/>
          </a:xfrm>
          <a:custGeom>
            <a:avLst/>
            <a:gdLst/>
            <a:ahLst/>
            <a:cxnLst/>
            <a:rect l="l" t="t" r="r" b="b"/>
            <a:pathLst>
              <a:path w="3714750" h="4933950">
                <a:moveTo>
                  <a:pt x="0" y="0"/>
                </a:moveTo>
                <a:lnTo>
                  <a:pt x="3714750" y="0"/>
                </a:lnTo>
                <a:lnTo>
                  <a:pt x="371475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6305550" y="2143125"/>
            <a:ext cx="1314450" cy="1285875"/>
          </a:xfrm>
          <a:custGeom>
            <a:avLst/>
            <a:gdLst/>
            <a:ahLst/>
            <a:cxnLst/>
            <a:rect l="l" t="t" r="r" b="b"/>
            <a:pathLst>
              <a:path w="1314450" h="1285875">
                <a:moveTo>
                  <a:pt x="0" y="0"/>
                </a:moveTo>
                <a:lnTo>
                  <a:pt x="1314450" y="0"/>
                </a:lnTo>
                <a:lnTo>
                  <a:pt x="1314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5219700" y="320992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6236208" y="3533965"/>
            <a:ext cx="1609344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5"/>
              </a:lnSpc>
            </a:pPr>
            <a:r>
              <a:rPr lang="en-US" sz="1654" b="1">
                <a:solidFill>
                  <a:srgbClr val="7D62D6"/>
                </a:solidFill>
                <a:latin typeface="Poppins Bold"/>
                <a:ea typeface="Poppins Bold"/>
                <a:cs typeface="Poppins Bold"/>
                <a:sym typeface="Poppins Bold"/>
              </a:rPr>
              <a:t>Why it matters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6128" y="4053444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Impacts employee wellbeing and morale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96128" y="4893180"/>
            <a:ext cx="276148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5298" lvl="1" indent="-117649" algn="l">
              <a:lnSpc>
                <a:spcPts val="1634"/>
              </a:lnSpc>
              <a:buFont typeface="Arial"/>
              <a:buChar char="•"/>
            </a:pPr>
            <a:r>
              <a:rPr lang="en-US" sz="1399" b="1" dirty="0">
                <a:solidFill>
                  <a:srgbClr val="000000"/>
                </a:solidFill>
                <a:latin typeface="Poppins"/>
                <a:cs typeface="Poppins"/>
                <a:sym typeface="Poppins"/>
              </a:rPr>
              <a:t>Affects safety and decision-making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596128" y="5411328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Reduces service reliability and citizen satisfaction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596128" y="6090270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Strains teamwork and workplace relationships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596128" y="6769212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Increases absenteeism and affects retention</a:t>
            </a:r>
          </a:p>
        </p:txBody>
      </p:sp>
      <p:sp>
        <p:nvSpPr>
          <p:cNvPr id="25" name="Freeform 25"/>
          <p:cNvSpPr/>
          <p:nvPr/>
        </p:nvSpPr>
        <p:spPr>
          <a:xfrm>
            <a:off x="9144000" y="2781300"/>
            <a:ext cx="3705225" cy="4933950"/>
          </a:xfrm>
          <a:custGeom>
            <a:avLst/>
            <a:gdLst/>
            <a:ahLst/>
            <a:cxnLst/>
            <a:rect l="l" t="t" r="r" b="b"/>
            <a:pathLst>
              <a:path w="3705225" h="4933950">
                <a:moveTo>
                  <a:pt x="0" y="0"/>
                </a:moveTo>
                <a:lnTo>
                  <a:pt x="3705225" y="0"/>
                </a:lnTo>
                <a:lnTo>
                  <a:pt x="3705225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0448925" y="2143125"/>
            <a:ext cx="1314450" cy="1285875"/>
          </a:xfrm>
          <a:custGeom>
            <a:avLst/>
            <a:gdLst/>
            <a:ahLst/>
            <a:cxnLst/>
            <a:rect l="l" t="t" r="r" b="b"/>
            <a:pathLst>
              <a:path w="1314450" h="1285875">
                <a:moveTo>
                  <a:pt x="0" y="0"/>
                </a:moveTo>
                <a:lnTo>
                  <a:pt x="1314450" y="0"/>
                </a:lnTo>
                <a:lnTo>
                  <a:pt x="1314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9144000" y="3209925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9912096" y="3554158"/>
            <a:ext cx="252374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1"/>
              </a:lnSpc>
            </a:pPr>
            <a:r>
              <a:rPr lang="en-US" sz="1584" b="1">
                <a:solidFill>
                  <a:srgbClr val="3BB196"/>
                </a:solidFill>
                <a:latin typeface="Poppins Bold"/>
                <a:ea typeface="Poppins Bold"/>
                <a:cs typeface="Poppins Bold"/>
                <a:sym typeface="Poppins Bold"/>
              </a:rPr>
              <a:t>Why counselling should be institutional policy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528048" y="4052953"/>
            <a:ext cx="2761488" cy="78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6525" lvl="1" indent="-148263" algn="l">
              <a:lnSpc>
                <a:spcPts val="2060"/>
              </a:lnSpc>
              <a:buFont typeface="Arial"/>
              <a:buChar char="•"/>
            </a:pPr>
            <a:r>
              <a:rPr lang="en-US" sz="1373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Normalizes support-seeking as a sign of strength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28048" y="4804395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Ensures confidentiality and psychological safety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528048" y="5452476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Provides equitable access across field and office staff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528048" y="6090270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Enables early intervention and timely support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528048" y="6769212"/>
            <a:ext cx="2761488" cy="790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Reduces stigma and builds a caring workplace culture</a:t>
            </a:r>
          </a:p>
        </p:txBody>
      </p:sp>
      <p:sp>
        <p:nvSpPr>
          <p:cNvPr id="34" name="Freeform 34"/>
          <p:cNvSpPr/>
          <p:nvPr/>
        </p:nvSpPr>
        <p:spPr>
          <a:xfrm>
            <a:off x="13058775" y="2781300"/>
            <a:ext cx="3924300" cy="4933950"/>
          </a:xfrm>
          <a:custGeom>
            <a:avLst/>
            <a:gdLst/>
            <a:ahLst/>
            <a:cxnLst/>
            <a:rect l="l" t="t" r="r" b="b"/>
            <a:pathLst>
              <a:path w="3924300" h="4933950">
                <a:moveTo>
                  <a:pt x="0" y="0"/>
                </a:moveTo>
                <a:lnTo>
                  <a:pt x="3924300" y="0"/>
                </a:lnTo>
                <a:lnTo>
                  <a:pt x="392430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4363700" y="2143125"/>
            <a:ext cx="1314450" cy="1285875"/>
          </a:xfrm>
          <a:custGeom>
            <a:avLst/>
            <a:gdLst/>
            <a:ahLst/>
            <a:cxnLst/>
            <a:rect l="l" t="t" r="r" b="b"/>
            <a:pathLst>
              <a:path w="1314450" h="1285875">
                <a:moveTo>
                  <a:pt x="0" y="0"/>
                </a:moveTo>
                <a:lnTo>
                  <a:pt x="1314450" y="0"/>
                </a:lnTo>
                <a:lnTo>
                  <a:pt x="1314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13058775" y="3209925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3313664" y="3482911"/>
            <a:ext cx="292608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34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026896" y="3529203"/>
            <a:ext cx="201168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3"/>
              </a:lnSpc>
            </a:pPr>
            <a:r>
              <a:rPr lang="en-US" sz="1619" b="1">
                <a:solidFill>
                  <a:srgbClr val="3BB196"/>
                </a:solidFill>
                <a:latin typeface="Poppins Bold"/>
                <a:ea typeface="Poppins Bold"/>
                <a:cs typeface="Poppins Bold"/>
                <a:sym typeface="Poppins Bold"/>
              </a:rPr>
              <a:t>Policy architecture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459968" y="3840465"/>
            <a:ext cx="3072384" cy="57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8169" lvl="1" indent="-164084" algn="l">
              <a:lnSpc>
                <a:spcPts val="2280"/>
              </a:lnSpc>
              <a:buFont typeface="Arial"/>
              <a:buChar char="•"/>
            </a:pPr>
            <a:r>
              <a:rPr lang="en-US" sz="1520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Confidential counselling access (in-person/virtual)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554075" y="4501866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Trained managers to recognize and respond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554075" y="5115306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Clear referral pathways to professional support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578840" y="5751950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Peer‑support and awareness programmes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578840" y="6308173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Periodic wellbeing reviews and feedback loops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578840" y="6921612"/>
            <a:ext cx="2761488" cy="51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2098"/>
              </a:lnSpc>
              <a:buFont typeface="Arial"/>
              <a:buChar char="•"/>
            </a:pPr>
            <a:r>
              <a:rPr lang="en-US" sz="13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Clear escalation protocols for high-risk situations</a:t>
            </a:r>
          </a:p>
        </p:txBody>
      </p:sp>
      <p:sp>
        <p:nvSpPr>
          <p:cNvPr id="45" name="Freeform 45"/>
          <p:cNvSpPr/>
          <p:nvPr/>
        </p:nvSpPr>
        <p:spPr>
          <a:xfrm>
            <a:off x="2828925" y="8039100"/>
            <a:ext cx="12411075" cy="1295400"/>
          </a:xfrm>
          <a:custGeom>
            <a:avLst/>
            <a:gdLst/>
            <a:ahLst/>
            <a:cxnLst/>
            <a:rect l="l" t="t" r="r" b="b"/>
            <a:pathLst>
              <a:path w="12411075" h="1295400">
                <a:moveTo>
                  <a:pt x="0" y="0"/>
                </a:moveTo>
                <a:lnTo>
                  <a:pt x="12411075" y="0"/>
                </a:lnTo>
                <a:lnTo>
                  <a:pt x="124110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3048000" y="7924800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4846320" y="8341995"/>
            <a:ext cx="859536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7"/>
              </a:lnSpc>
            </a:pPr>
            <a:r>
              <a:rPr lang="en-US" sz="158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Institutionalising counselling strengthens a resilient, healthy and high-performing DJB workforce.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591056" y="3444812"/>
            <a:ext cx="27432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4"/>
              </a:lnSpc>
            </a:pPr>
            <a:r>
              <a:rPr lang="en-US" sz="209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413248" y="3463862"/>
            <a:ext cx="292608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5"/>
              </a:lnSpc>
            </a:pPr>
            <a:r>
              <a:rPr lang="en-US" sz="186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345168" y="3478149"/>
            <a:ext cx="292608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4"/>
              </a:lnSpc>
            </a:pPr>
            <a:r>
              <a:rPr lang="en-US" sz="18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97280" y="9873234"/>
            <a:ext cx="3511296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9"/>
              </a:lnSpc>
            </a:pPr>
            <a:r>
              <a:rPr lang="en-US" sz="1232" b="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DJB </a:t>
            </a:r>
            <a:r>
              <a:rPr lang="en-US" sz="1232" b="1">
                <a:solidFill>
                  <a:srgbClr val="7D62D6"/>
                </a:solidFill>
                <a:latin typeface="Poppins Bold"/>
                <a:ea typeface="Poppins Bold"/>
                <a:cs typeface="Poppins Bold"/>
                <a:sym typeface="Poppins Bold"/>
              </a:rPr>
              <a:t>| </a:t>
            </a:r>
            <a:r>
              <a:rPr lang="en-US" sz="1232" b="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Water for All: Conserve, Connect, Care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386816" y="9877997"/>
            <a:ext cx="3145536" cy="18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23"/>
              </a:lnSpc>
            </a:pPr>
            <a:r>
              <a:rPr lang="en-US" sz="1185" b="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Delivering Today • Sustaining Tomorrow</a:t>
            </a:r>
          </a:p>
        </p:txBody>
      </p:sp>
      <p:sp>
        <p:nvSpPr>
          <p:cNvPr id="53" name="Freeform 58">
            <a:extLst>
              <a:ext uri="{FF2B5EF4-FFF2-40B4-BE49-F238E27FC236}">
                <a16:creationId xmlns:a16="http://schemas.microsoft.com/office/drawing/2014/main" id="{DB9C3132-7219-63CF-D356-0F914A30088A}"/>
              </a:ext>
            </a:extLst>
          </p:cNvPr>
          <p:cNvSpPr/>
          <p:nvPr/>
        </p:nvSpPr>
        <p:spPr>
          <a:xfrm>
            <a:off x="15887700" y="401955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1" y="0"/>
                </a:lnTo>
                <a:lnTo>
                  <a:pt x="791761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75488" y="269367"/>
            <a:ext cx="4078224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5"/>
              </a:lnSpc>
            </a:pPr>
            <a:r>
              <a:rPr lang="en-US" sz="1762" b="1">
                <a:solidFill>
                  <a:srgbClr val="1869C9"/>
                </a:solidFill>
                <a:latin typeface="Poppins Bold"/>
                <a:ea typeface="Poppins Bold"/>
                <a:cs typeface="Poppins Bold"/>
                <a:sym typeface="Poppins Bold"/>
              </a:rPr>
              <a:t>DJB | Jal Manthan </a:t>
            </a:r>
            <a:r>
              <a:rPr lang="en-US" sz="1762" b="1">
                <a:solidFill>
                  <a:srgbClr val="7D49D9"/>
                </a:solidFill>
                <a:latin typeface="Poppins Bold"/>
                <a:ea typeface="Poppins Bold"/>
                <a:cs typeface="Poppins Bold"/>
                <a:sym typeface="Poppins Bold"/>
              </a:rPr>
              <a:t>Conclave</a:t>
            </a:r>
            <a:r>
              <a:rPr lang="en-US" sz="1762" b="1">
                <a:solidFill>
                  <a:srgbClr val="1869C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62" b="1">
                <a:solidFill>
                  <a:srgbClr val="7D49D9"/>
                </a:solidFill>
                <a:latin typeface="Poppins Bold"/>
                <a:ea typeface="Poppins Bold"/>
                <a:cs typeface="Poppins Bold"/>
                <a:sym typeface="Poppins Bold"/>
              </a:rPr>
              <a:t>2026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428625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87700" y="0"/>
            <a:ext cx="2400300" cy="1285875"/>
          </a:xfrm>
          <a:custGeom>
            <a:avLst/>
            <a:gdLst/>
            <a:ahLst/>
            <a:cxnLst/>
            <a:rect l="l" t="t" r="r" b="b"/>
            <a:pathLst>
              <a:path w="2400300" h="1285875">
                <a:moveTo>
                  <a:pt x="0" y="0"/>
                </a:moveTo>
                <a:lnTo>
                  <a:pt x="2400300" y="0"/>
                </a:lnTo>
                <a:lnTo>
                  <a:pt x="24003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956816" y="1083564"/>
            <a:ext cx="15160752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1"/>
              </a:lnSpc>
            </a:pPr>
            <a:r>
              <a:rPr lang="en-US" sz="3576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Why Legal Compliance Must  Become a Leadership Competency</a:t>
            </a:r>
          </a:p>
        </p:txBody>
      </p:sp>
      <p:sp>
        <p:nvSpPr>
          <p:cNvPr id="7" name="Freeform 7"/>
          <p:cNvSpPr/>
          <p:nvPr/>
        </p:nvSpPr>
        <p:spPr>
          <a:xfrm>
            <a:off x="1085850" y="2571750"/>
            <a:ext cx="3924300" cy="5362575"/>
          </a:xfrm>
          <a:custGeom>
            <a:avLst/>
            <a:gdLst/>
            <a:ahLst/>
            <a:cxnLst/>
            <a:rect l="l" t="t" r="r" b="b"/>
            <a:pathLst>
              <a:path w="3924300" h="5362575">
                <a:moveTo>
                  <a:pt x="0" y="0"/>
                </a:moveTo>
                <a:lnTo>
                  <a:pt x="3924300" y="0"/>
                </a:lnTo>
                <a:lnTo>
                  <a:pt x="3924300" y="5362575"/>
                </a:lnTo>
                <a:lnTo>
                  <a:pt x="0" y="5362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390775" y="1924050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85850" y="3209925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956816" y="3439180"/>
            <a:ext cx="2779776" cy="1211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1584" b="1" dirty="0">
                <a:solidFill>
                  <a:srgbClr val="7D49D9"/>
                </a:solidFill>
                <a:latin typeface="Poppins Bold"/>
                <a:ea typeface="Poppins Bold"/>
                <a:cs typeface="Poppins Bold"/>
                <a:sym typeface="Poppins Bold"/>
              </a:rPr>
              <a:t>Supreme Court Judgement – Dr. Balram Singh vs Union of India (2023)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98295" y="4812504"/>
            <a:ext cx="2926080" cy="204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Treat sanitation-worker safety, eradication of manual scavenging, mechanization and accountability as non-negotiable leadership responsibilities.</a:t>
            </a:r>
          </a:p>
        </p:txBody>
      </p:sp>
      <p:sp>
        <p:nvSpPr>
          <p:cNvPr id="12" name="Freeform 12"/>
          <p:cNvSpPr/>
          <p:nvPr/>
        </p:nvSpPr>
        <p:spPr>
          <a:xfrm>
            <a:off x="5000625" y="2571750"/>
            <a:ext cx="4143375" cy="5362575"/>
          </a:xfrm>
          <a:custGeom>
            <a:avLst/>
            <a:gdLst/>
            <a:ahLst/>
            <a:cxnLst/>
            <a:rect l="l" t="t" r="r" b="b"/>
            <a:pathLst>
              <a:path w="4143375" h="5362575">
                <a:moveTo>
                  <a:pt x="0" y="0"/>
                </a:moveTo>
                <a:lnTo>
                  <a:pt x="4143375" y="0"/>
                </a:lnTo>
                <a:lnTo>
                  <a:pt x="4143375" y="5362575"/>
                </a:lnTo>
                <a:lnTo>
                  <a:pt x="0" y="53625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305550" y="1924050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000625" y="3209925"/>
            <a:ext cx="885825" cy="866775"/>
          </a:xfrm>
          <a:custGeom>
            <a:avLst/>
            <a:gdLst/>
            <a:ahLst/>
            <a:cxnLst/>
            <a:rect l="l" t="t" r="r" b="b"/>
            <a:pathLst>
              <a:path w="885825" h="866775">
                <a:moveTo>
                  <a:pt x="0" y="0"/>
                </a:moveTo>
                <a:lnTo>
                  <a:pt x="885825" y="0"/>
                </a:lnTo>
                <a:lnTo>
                  <a:pt x="8858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5486400" y="5159986"/>
            <a:ext cx="2926080" cy="204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7898" lvl="1" indent="-163949" algn="l">
              <a:lnSpc>
                <a:spcPts val="2278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Prevent hazardous cleaning</a:t>
            </a:r>
          </a:p>
          <a:p>
            <a:pPr marL="327898" lvl="1" indent="-163949">
              <a:lnSpc>
                <a:spcPts val="2278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Identify and rehabilitate affected workers</a:t>
            </a:r>
          </a:p>
          <a:p>
            <a:pPr marL="327898" lvl="1" indent="-163949">
              <a:lnSpc>
                <a:spcPts val="2278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Ensure statutory duties are embedded in operations.</a:t>
            </a:r>
          </a:p>
        </p:txBody>
      </p:sp>
      <p:sp>
        <p:nvSpPr>
          <p:cNvPr id="16" name="Freeform 16"/>
          <p:cNvSpPr/>
          <p:nvPr/>
        </p:nvSpPr>
        <p:spPr>
          <a:xfrm>
            <a:off x="9144000" y="2571750"/>
            <a:ext cx="3924300" cy="5362575"/>
          </a:xfrm>
          <a:custGeom>
            <a:avLst/>
            <a:gdLst/>
            <a:ahLst/>
            <a:cxnLst/>
            <a:rect l="l" t="t" r="r" b="b"/>
            <a:pathLst>
              <a:path w="3924300" h="5362575">
                <a:moveTo>
                  <a:pt x="0" y="0"/>
                </a:moveTo>
                <a:lnTo>
                  <a:pt x="3924300" y="0"/>
                </a:lnTo>
                <a:lnTo>
                  <a:pt x="3924300" y="5362575"/>
                </a:lnTo>
                <a:lnTo>
                  <a:pt x="0" y="53625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0448925" y="1924050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9144000" y="3209925"/>
            <a:ext cx="657225" cy="866775"/>
          </a:xfrm>
          <a:custGeom>
            <a:avLst/>
            <a:gdLst/>
            <a:ahLst/>
            <a:cxnLst/>
            <a:rect l="l" t="t" r="r" b="b"/>
            <a:pathLst>
              <a:path w="657225" h="866775">
                <a:moveTo>
                  <a:pt x="0" y="0"/>
                </a:moveTo>
                <a:lnTo>
                  <a:pt x="657225" y="0"/>
                </a:lnTo>
                <a:lnTo>
                  <a:pt x="6572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9930384" y="3423041"/>
            <a:ext cx="2395728" cy="1224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5"/>
              </a:lnSpc>
            </a:pPr>
            <a:r>
              <a:rPr lang="en-US" sz="1617" b="1">
                <a:solidFill>
                  <a:srgbClr val="43A87B"/>
                </a:solidFill>
                <a:latin typeface="Poppins Bold"/>
                <a:ea typeface="Poppins Bold"/>
                <a:cs typeface="Poppins Bold"/>
                <a:sym typeface="Poppins Bold"/>
              </a:rPr>
              <a:t>NAMASTE Scheme — National Action for Mechanised Sanitation Ecosystem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45168" y="4926193"/>
            <a:ext cx="3291840" cy="2072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6645" lvl="1" indent="-153323" algn="l">
              <a:lnSpc>
                <a:spcPct val="150000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Promote safe, mechanized sanitation</a:t>
            </a:r>
          </a:p>
          <a:p>
            <a:pPr marL="306645" lvl="1" indent="-153323" algn="l">
              <a:lnSpc>
                <a:spcPct val="150000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Worker formalization</a:t>
            </a:r>
          </a:p>
          <a:p>
            <a:pPr marL="306645" lvl="1" indent="-153323" algn="l">
              <a:lnSpc>
                <a:spcPct val="150000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Protective equipment, training, health and safety</a:t>
            </a:r>
          </a:p>
          <a:p>
            <a:pPr marL="306645" lvl="1" indent="-153323" algn="l">
              <a:lnSpc>
                <a:spcPct val="150000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Livelihood support.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058775" y="2571750"/>
            <a:ext cx="4143375" cy="5362575"/>
          </a:xfrm>
          <a:custGeom>
            <a:avLst/>
            <a:gdLst/>
            <a:ahLst/>
            <a:cxnLst/>
            <a:rect l="l" t="t" r="r" b="b"/>
            <a:pathLst>
              <a:path w="4143375" h="5362575">
                <a:moveTo>
                  <a:pt x="0" y="0"/>
                </a:moveTo>
                <a:lnTo>
                  <a:pt x="4143375" y="0"/>
                </a:lnTo>
                <a:lnTo>
                  <a:pt x="4143375" y="5362575"/>
                </a:lnTo>
                <a:lnTo>
                  <a:pt x="0" y="53625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4582775" y="1924050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3058775" y="3209925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4008608" y="3435644"/>
            <a:ext cx="2523744" cy="570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8"/>
              </a:lnSpc>
            </a:pPr>
            <a:r>
              <a:rPr lang="en-US" sz="1518" b="1">
                <a:solidFill>
                  <a:srgbClr val="1869C9"/>
                </a:solidFill>
                <a:latin typeface="Poppins Bold"/>
                <a:ea typeface="Poppins Bold"/>
                <a:cs typeface="Poppins Bold"/>
                <a:sym typeface="Poppins Bold"/>
              </a:rPr>
              <a:t>Leadership Implications for DJB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544550" y="4402622"/>
            <a:ext cx="3291840" cy="3225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u="none" strike="noStrik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Strict Compliance ownership at every level</a:t>
            </a:r>
          </a:p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u="none" strike="noStrik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Risk-based planning for sewer and septic-tank work</a:t>
            </a:r>
          </a:p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u="none" strike="noStrik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Documented SOPs and permits</a:t>
            </a:r>
          </a:p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u="none" strike="noStrik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Contractor accountability</a:t>
            </a:r>
          </a:p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u="none" strike="noStrik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Incident reporting</a:t>
            </a:r>
          </a:p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u="none" strike="noStrik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Worker consultation</a:t>
            </a:r>
          </a:p>
          <a:p>
            <a:pPr marL="328169" lvl="1" indent="-164084" algn="l">
              <a:lnSpc>
                <a:spcPts val="2280"/>
              </a:lnSpc>
              <a:spcBef>
                <a:spcPct val="0"/>
              </a:spcBef>
              <a:buFont typeface="Arial"/>
              <a:buChar char="•"/>
            </a:pPr>
            <a:r>
              <a:rPr lang="en-US" sz="1520" b="1" u="none" strike="noStrik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Audits and continuous capability building.</a:t>
            </a:r>
          </a:p>
        </p:txBody>
      </p:sp>
      <p:sp>
        <p:nvSpPr>
          <p:cNvPr id="26" name="Freeform 26"/>
          <p:cNvSpPr/>
          <p:nvPr/>
        </p:nvSpPr>
        <p:spPr>
          <a:xfrm>
            <a:off x="2828925" y="7715250"/>
            <a:ext cx="12630150" cy="1504950"/>
          </a:xfrm>
          <a:custGeom>
            <a:avLst/>
            <a:gdLst/>
            <a:ahLst/>
            <a:cxnLst/>
            <a:rect l="l" t="t" r="r" b="b"/>
            <a:pathLst>
              <a:path w="12630150" h="1504950">
                <a:moveTo>
                  <a:pt x="0" y="0"/>
                </a:moveTo>
                <a:lnTo>
                  <a:pt x="12630150" y="0"/>
                </a:lnTo>
                <a:lnTo>
                  <a:pt x="126301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3048000" y="7715250"/>
            <a:ext cx="1524000" cy="1504950"/>
          </a:xfrm>
          <a:custGeom>
            <a:avLst/>
            <a:gdLst/>
            <a:ahLst/>
            <a:cxnLst/>
            <a:rect l="l" t="t" r="r" b="b"/>
            <a:pathLst>
              <a:path w="1524000" h="1504950">
                <a:moveTo>
                  <a:pt x="0" y="0"/>
                </a:moveTo>
                <a:lnTo>
                  <a:pt x="1524000" y="0"/>
                </a:lnTo>
                <a:lnTo>
                  <a:pt x="15240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4882896" y="8166592"/>
            <a:ext cx="8979408" cy="666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3"/>
              </a:lnSpc>
            </a:pPr>
            <a:r>
              <a:rPr lang="en-US" sz="1762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Legal compliance is not a checklist, it is a duty of leadership that protects lives, strengthens trust, and sustains lawful public service delivery.</a:t>
            </a:r>
          </a:p>
        </p:txBody>
      </p:sp>
      <p:sp>
        <p:nvSpPr>
          <p:cNvPr id="29" name="Freeform 29"/>
          <p:cNvSpPr/>
          <p:nvPr/>
        </p:nvSpPr>
        <p:spPr>
          <a:xfrm>
            <a:off x="14144625" y="7924800"/>
            <a:ext cx="885825" cy="866775"/>
          </a:xfrm>
          <a:custGeom>
            <a:avLst/>
            <a:gdLst/>
            <a:ahLst/>
            <a:cxnLst/>
            <a:rect l="l" t="t" r="r" b="b"/>
            <a:pathLst>
              <a:path w="885825" h="866775">
                <a:moveTo>
                  <a:pt x="0" y="0"/>
                </a:moveTo>
                <a:lnTo>
                  <a:pt x="885825" y="0"/>
                </a:lnTo>
                <a:lnTo>
                  <a:pt x="8858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0" y="8572500"/>
            <a:ext cx="1743075" cy="1504950"/>
          </a:xfrm>
          <a:custGeom>
            <a:avLst/>
            <a:gdLst/>
            <a:ahLst/>
            <a:cxnLst/>
            <a:rect l="l" t="t" r="r" b="b"/>
            <a:pathLst>
              <a:path w="1743075" h="1504950">
                <a:moveTo>
                  <a:pt x="0" y="0"/>
                </a:moveTo>
                <a:lnTo>
                  <a:pt x="1743075" y="0"/>
                </a:lnTo>
                <a:lnTo>
                  <a:pt x="17430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1097280" y="9873234"/>
            <a:ext cx="3493008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9"/>
              </a:lnSpc>
            </a:pPr>
            <a:r>
              <a:rPr lang="en-US" sz="1232" b="1">
                <a:solidFill>
                  <a:srgbClr val="1869C9"/>
                </a:solidFill>
                <a:latin typeface="Poppins Bold"/>
                <a:ea typeface="Poppins Bold"/>
                <a:cs typeface="Poppins Bold"/>
                <a:sym typeface="Poppins Bold"/>
              </a:rPr>
              <a:t>DJB | Water for All: Conserve, Connect, Care</a:t>
            </a:r>
          </a:p>
        </p:txBody>
      </p:sp>
      <p:sp>
        <p:nvSpPr>
          <p:cNvPr id="32" name="Freeform 32"/>
          <p:cNvSpPr/>
          <p:nvPr/>
        </p:nvSpPr>
        <p:spPr>
          <a:xfrm>
            <a:off x="11972925" y="9429750"/>
            <a:ext cx="5229225" cy="428625"/>
          </a:xfrm>
          <a:custGeom>
            <a:avLst/>
            <a:gdLst/>
            <a:ahLst/>
            <a:cxnLst/>
            <a:rect l="l" t="t" r="r" b="b"/>
            <a:pathLst>
              <a:path w="5229225" h="428625">
                <a:moveTo>
                  <a:pt x="0" y="0"/>
                </a:moveTo>
                <a:lnTo>
                  <a:pt x="5229225" y="0"/>
                </a:lnTo>
                <a:lnTo>
                  <a:pt x="5229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3405104" y="9887522"/>
            <a:ext cx="3108960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95"/>
              </a:lnSpc>
            </a:pPr>
            <a:r>
              <a:rPr lang="en-US" sz="1162" b="1">
                <a:solidFill>
                  <a:srgbClr val="1869C9"/>
                </a:solidFill>
                <a:latin typeface="Poppins Bold"/>
                <a:ea typeface="Poppins Bold"/>
                <a:cs typeface="Poppins Bold"/>
                <a:sym typeface="Poppins Bold"/>
              </a:rPr>
              <a:t>Delivering Today + Sustaining Tomorrow</a:t>
            </a:r>
          </a:p>
        </p:txBody>
      </p:sp>
      <p:sp>
        <p:nvSpPr>
          <p:cNvPr id="34" name="Freeform 34"/>
          <p:cNvSpPr/>
          <p:nvPr/>
        </p:nvSpPr>
        <p:spPr>
          <a:xfrm>
            <a:off x="17192625" y="9210675"/>
            <a:ext cx="666750" cy="438150"/>
          </a:xfrm>
          <a:custGeom>
            <a:avLst/>
            <a:gdLst/>
            <a:ahLst/>
            <a:cxnLst/>
            <a:rect l="l" t="t" r="r" b="b"/>
            <a:pathLst>
              <a:path w="666750" h="438150">
                <a:moveTo>
                  <a:pt x="0" y="0"/>
                </a:moveTo>
                <a:lnTo>
                  <a:pt x="666750" y="0"/>
                </a:lnTo>
                <a:lnTo>
                  <a:pt x="6667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35"/>
          <p:cNvSpPr txBox="1"/>
          <p:nvPr/>
        </p:nvSpPr>
        <p:spPr>
          <a:xfrm>
            <a:off x="1389888" y="3469767"/>
            <a:ext cx="27432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6"/>
              </a:lnSpc>
            </a:pPr>
            <a:r>
              <a:rPr lang="en-US" sz="198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303520" y="3479292"/>
            <a:ext cx="292608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2"/>
              </a:lnSpc>
            </a:pPr>
            <a:r>
              <a:rPr lang="en-US" sz="186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345168" y="3488817"/>
            <a:ext cx="292608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9"/>
              </a:lnSpc>
            </a:pPr>
            <a:r>
              <a:rPr lang="en-US" sz="1824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368528" y="3488817"/>
            <a:ext cx="310896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9"/>
              </a:lnSpc>
            </a:pPr>
            <a:r>
              <a:rPr lang="en-US" sz="1824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016752" y="3309342"/>
            <a:ext cx="3051048" cy="1455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8"/>
              </a:lnSpc>
            </a:pPr>
            <a:r>
              <a:rPr lang="en-US" sz="1518" b="1" dirty="0">
                <a:solidFill>
                  <a:srgbClr val="43A87B"/>
                </a:solidFill>
                <a:latin typeface="Poppins Bold"/>
                <a:ea typeface="Poppins Bold"/>
                <a:cs typeface="Poppins Bold"/>
                <a:sym typeface="Poppins Bold"/>
              </a:rPr>
              <a:t>PEMSR Act, 2013-The Prohibition of Employment as Manual Scavengers and their Rehabilitation</a:t>
            </a:r>
          </a:p>
          <a:p>
            <a:pPr algn="l">
              <a:lnSpc>
                <a:spcPts val="2278"/>
              </a:lnSpc>
            </a:pPr>
            <a:endParaRPr lang="en-US" sz="1518" b="1" dirty="0">
              <a:solidFill>
                <a:srgbClr val="43A87B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5486400" y="4527137"/>
            <a:ext cx="2926080" cy="570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7898" lvl="1" indent="-163949" algn="l">
              <a:lnSpc>
                <a:spcPts val="2278"/>
              </a:lnSpc>
              <a:buFont typeface="Arial"/>
              <a:buChar char="•"/>
            </a:pPr>
            <a:r>
              <a:rPr lang="en-US" sz="1520" b="1" dirty="0">
                <a:solidFill>
                  <a:srgbClr val="222222"/>
                </a:solidFill>
                <a:latin typeface="Poppins"/>
                <a:cs typeface="Poppins"/>
                <a:sym typeface="Poppins"/>
              </a:rPr>
              <a:t>Prohibit employment as manual scavengers</a:t>
            </a:r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E85AC427-14FA-D583-1B14-7453CE80E1A2}"/>
              </a:ext>
            </a:extLst>
          </p:cNvPr>
          <p:cNvSpPr/>
          <p:nvPr/>
        </p:nvSpPr>
        <p:spPr>
          <a:xfrm>
            <a:off x="16825504" y="578156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9328" y="3676126"/>
            <a:ext cx="2816312" cy="3948403"/>
            <a:chOff x="0" y="0"/>
            <a:chExt cx="741745" cy="1039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89173" y="6694150"/>
            <a:ext cx="1376623" cy="137662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53248" y="3676126"/>
            <a:ext cx="2816312" cy="3948403"/>
            <a:chOff x="0" y="0"/>
            <a:chExt cx="741745" cy="10399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73092" y="6694150"/>
            <a:ext cx="1376623" cy="137662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36285" y="3676126"/>
            <a:ext cx="2816312" cy="3948403"/>
            <a:chOff x="0" y="0"/>
            <a:chExt cx="741745" cy="10399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456130" y="6694150"/>
            <a:ext cx="1376623" cy="137662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019322" y="3676126"/>
            <a:ext cx="2816312" cy="3948403"/>
            <a:chOff x="0" y="0"/>
            <a:chExt cx="741745" cy="10399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739167" y="6694150"/>
            <a:ext cx="1376623" cy="137662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302360" y="3676126"/>
            <a:ext cx="2816312" cy="3948403"/>
            <a:chOff x="0" y="0"/>
            <a:chExt cx="741745" cy="103990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022204" y="6694150"/>
            <a:ext cx="1376623" cy="137662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458835" y="3155289"/>
            <a:ext cx="237297" cy="23729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2696133" y="3273938"/>
            <a:ext cx="13086085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6" name="Group 36"/>
          <p:cNvGrpSpPr/>
          <p:nvPr/>
        </p:nvGrpSpPr>
        <p:grpSpPr>
          <a:xfrm>
            <a:off x="5742755" y="3155289"/>
            <a:ext cx="237297" cy="23729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029881" y="3155289"/>
            <a:ext cx="237297" cy="23729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2" name="AutoShape 42"/>
          <p:cNvSpPr/>
          <p:nvPr/>
        </p:nvSpPr>
        <p:spPr>
          <a:xfrm>
            <a:off x="2577484" y="3392587"/>
            <a:ext cx="0" cy="28353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AutoShape 43"/>
          <p:cNvSpPr/>
          <p:nvPr/>
        </p:nvSpPr>
        <p:spPr>
          <a:xfrm>
            <a:off x="5861404" y="3392587"/>
            <a:ext cx="0" cy="28353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AutoShape 44"/>
          <p:cNvSpPr/>
          <p:nvPr/>
        </p:nvSpPr>
        <p:spPr>
          <a:xfrm flipH="1">
            <a:off x="9144441" y="3392587"/>
            <a:ext cx="4089" cy="28353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5" name="Group 45"/>
          <p:cNvGrpSpPr/>
          <p:nvPr/>
        </p:nvGrpSpPr>
        <p:grpSpPr>
          <a:xfrm>
            <a:off x="12308830" y="3172129"/>
            <a:ext cx="237297" cy="237297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5591867" y="3155289"/>
            <a:ext cx="237297" cy="237297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1" name="AutoShape 51"/>
          <p:cNvSpPr/>
          <p:nvPr/>
        </p:nvSpPr>
        <p:spPr>
          <a:xfrm>
            <a:off x="12427479" y="3409426"/>
            <a:ext cx="0" cy="26670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AutoShape 52"/>
          <p:cNvSpPr/>
          <p:nvPr/>
        </p:nvSpPr>
        <p:spPr>
          <a:xfrm>
            <a:off x="15710516" y="3392587"/>
            <a:ext cx="0" cy="28353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2257451" y="7022259"/>
            <a:ext cx="621458" cy="640190"/>
          </a:xfrm>
          <a:custGeom>
            <a:avLst/>
            <a:gdLst/>
            <a:ahLst/>
            <a:cxnLst/>
            <a:rect l="l" t="t" r="r" b="b"/>
            <a:pathLst>
              <a:path w="621458" h="640190">
                <a:moveTo>
                  <a:pt x="0" y="0"/>
                </a:moveTo>
                <a:lnTo>
                  <a:pt x="621458" y="0"/>
                </a:lnTo>
                <a:lnTo>
                  <a:pt x="621458" y="640190"/>
                </a:lnTo>
                <a:lnTo>
                  <a:pt x="0" y="6401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5583046" y="7050043"/>
            <a:ext cx="542571" cy="600931"/>
          </a:xfrm>
          <a:custGeom>
            <a:avLst/>
            <a:gdLst/>
            <a:ahLst/>
            <a:cxnLst/>
            <a:rect l="l" t="t" r="r" b="b"/>
            <a:pathLst>
              <a:path w="542571" h="600931">
                <a:moveTo>
                  <a:pt x="0" y="0"/>
                </a:moveTo>
                <a:lnTo>
                  <a:pt x="542570" y="0"/>
                </a:lnTo>
                <a:lnTo>
                  <a:pt x="542570" y="600932"/>
                </a:lnTo>
                <a:lnTo>
                  <a:pt x="0" y="600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8874491" y="7086971"/>
            <a:ext cx="568603" cy="586180"/>
          </a:xfrm>
          <a:custGeom>
            <a:avLst/>
            <a:gdLst/>
            <a:ahLst/>
            <a:cxnLst/>
            <a:rect l="l" t="t" r="r" b="b"/>
            <a:pathLst>
              <a:path w="568603" h="586180">
                <a:moveTo>
                  <a:pt x="0" y="0"/>
                </a:moveTo>
                <a:lnTo>
                  <a:pt x="568603" y="0"/>
                </a:lnTo>
                <a:lnTo>
                  <a:pt x="568603" y="586179"/>
                </a:lnTo>
                <a:lnTo>
                  <a:pt x="0" y="586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12175520" y="7167506"/>
            <a:ext cx="508586" cy="487717"/>
          </a:xfrm>
          <a:custGeom>
            <a:avLst/>
            <a:gdLst/>
            <a:ahLst/>
            <a:cxnLst/>
            <a:rect l="l" t="t" r="r" b="b"/>
            <a:pathLst>
              <a:path w="508586" h="487717">
                <a:moveTo>
                  <a:pt x="0" y="0"/>
                </a:moveTo>
                <a:lnTo>
                  <a:pt x="508586" y="0"/>
                </a:lnTo>
                <a:lnTo>
                  <a:pt x="508586" y="487717"/>
                </a:lnTo>
                <a:lnTo>
                  <a:pt x="0" y="4877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Freeform 57"/>
          <p:cNvSpPr/>
          <p:nvPr/>
        </p:nvSpPr>
        <p:spPr>
          <a:xfrm>
            <a:off x="15415909" y="7123962"/>
            <a:ext cx="594828" cy="495938"/>
          </a:xfrm>
          <a:custGeom>
            <a:avLst/>
            <a:gdLst/>
            <a:ahLst/>
            <a:cxnLst/>
            <a:rect l="l" t="t" r="r" b="b"/>
            <a:pathLst>
              <a:path w="594828" h="495938">
                <a:moveTo>
                  <a:pt x="0" y="0"/>
                </a:moveTo>
                <a:lnTo>
                  <a:pt x="594828" y="0"/>
                </a:lnTo>
                <a:lnTo>
                  <a:pt x="594828" y="495938"/>
                </a:lnTo>
                <a:lnTo>
                  <a:pt x="0" y="495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8" name="TextBox 58"/>
          <p:cNvSpPr txBox="1"/>
          <p:nvPr/>
        </p:nvSpPr>
        <p:spPr>
          <a:xfrm>
            <a:off x="3036615" y="1402422"/>
            <a:ext cx="12214769" cy="122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51"/>
              </a:lnSpc>
            </a:pPr>
            <a:r>
              <a:rPr lang="en-US" sz="346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Delivery Ecosystem: Institutional Enablers for Execution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02740" y="5587250"/>
            <a:ext cx="2349488" cy="86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Senior DJB leadership championing capacity building &amp; driving strategic accountability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169328" y="4226128"/>
            <a:ext cx="2816312" cy="3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1845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Leadership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686660" y="5587250"/>
            <a:ext cx="2349488" cy="86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Designing training calendars, competency frameworks &amp; talent pipelines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453248" y="4226128"/>
            <a:ext cx="2816312" cy="324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184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HR &amp; L&amp;D Unit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969697" y="5587250"/>
            <a:ext cx="2349488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Front-line execution, on-ground delivery &amp; service performance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7852550" y="4226128"/>
            <a:ext cx="2582900" cy="648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184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Operational Units &amp; Field Teams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1252735" y="5587250"/>
            <a:ext cx="2349488" cy="86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Digital MIS, AI,                e-learning portals, MOOCs  &amp; real-time monitoring dashboards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1019322" y="4226128"/>
            <a:ext cx="2816312" cy="324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184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Technology Platforms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4535772" y="5587250"/>
            <a:ext cx="2349488" cy="86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Academia, NGOs, consultants &amp; active staff engagement for co-creation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4302360" y="4226128"/>
            <a:ext cx="2816312" cy="648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1845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External Partners &amp; Employee Participation</a:t>
            </a:r>
          </a:p>
        </p:txBody>
      </p:sp>
      <p:sp>
        <p:nvSpPr>
          <p:cNvPr id="69" name="Freeform 69"/>
          <p:cNvSpPr/>
          <p:nvPr/>
        </p:nvSpPr>
        <p:spPr>
          <a:xfrm rot="-3961547">
            <a:off x="16536986" y="8203818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3"/>
                </a:lnTo>
                <a:lnTo>
                  <a:pt x="0" y="2835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/>
          <p:cNvSpPr/>
          <p:nvPr/>
        </p:nvSpPr>
        <p:spPr>
          <a:xfrm rot="8373519">
            <a:off x="-535990" y="1517336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6" y="0"/>
                </a:lnTo>
                <a:lnTo>
                  <a:pt x="2613476" y="1701136"/>
                </a:lnTo>
                <a:lnTo>
                  <a:pt x="0" y="170113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Freeform 71"/>
          <p:cNvSpPr/>
          <p:nvPr/>
        </p:nvSpPr>
        <p:spPr>
          <a:xfrm>
            <a:off x="15149534" y="-2712378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2" name="Freeform 72"/>
          <p:cNvSpPr/>
          <p:nvPr/>
        </p:nvSpPr>
        <p:spPr>
          <a:xfrm>
            <a:off x="-2285693" y="8708948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447624"/>
            <a:ext cx="3031642" cy="3131484"/>
            <a:chOff x="0" y="0"/>
            <a:chExt cx="798457" cy="8247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8457" cy="824753"/>
            </a:xfrm>
            <a:custGeom>
              <a:avLst/>
              <a:gdLst/>
              <a:ahLst/>
              <a:cxnLst/>
              <a:rect l="l" t="t" r="r" b="b"/>
              <a:pathLst>
                <a:path w="798457" h="824753">
                  <a:moveTo>
                    <a:pt x="798457" y="38306"/>
                  </a:moveTo>
                  <a:lnTo>
                    <a:pt x="798457" y="786447"/>
                  </a:lnTo>
                  <a:cubicBezTo>
                    <a:pt x="798457" y="796607"/>
                    <a:pt x="794421" y="806350"/>
                    <a:pt x="787238" y="813534"/>
                  </a:cubicBezTo>
                  <a:cubicBezTo>
                    <a:pt x="780054" y="820717"/>
                    <a:pt x="770311" y="824753"/>
                    <a:pt x="760152" y="824753"/>
                  </a:cubicBezTo>
                  <a:lnTo>
                    <a:pt x="38306" y="824753"/>
                  </a:lnTo>
                  <a:cubicBezTo>
                    <a:pt x="28146" y="824753"/>
                    <a:pt x="18403" y="820717"/>
                    <a:pt x="11219" y="813534"/>
                  </a:cubicBezTo>
                  <a:cubicBezTo>
                    <a:pt x="4036" y="806350"/>
                    <a:pt x="0" y="796607"/>
                    <a:pt x="0" y="786447"/>
                  </a:cubicBezTo>
                  <a:lnTo>
                    <a:pt x="0" y="38306"/>
                  </a:lnTo>
                  <a:cubicBezTo>
                    <a:pt x="0" y="28146"/>
                    <a:pt x="4036" y="18403"/>
                    <a:pt x="11219" y="11219"/>
                  </a:cubicBezTo>
                  <a:cubicBezTo>
                    <a:pt x="18403" y="4036"/>
                    <a:pt x="28146" y="0"/>
                    <a:pt x="38306" y="0"/>
                  </a:cubicBezTo>
                  <a:lnTo>
                    <a:pt x="760152" y="0"/>
                  </a:lnTo>
                  <a:cubicBezTo>
                    <a:pt x="770311" y="0"/>
                    <a:pt x="780054" y="4036"/>
                    <a:pt x="787238" y="11219"/>
                  </a:cubicBezTo>
                  <a:cubicBezTo>
                    <a:pt x="794421" y="18403"/>
                    <a:pt x="798457" y="28146"/>
                    <a:pt x="798457" y="38306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766D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98457" cy="862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99254" y="4447624"/>
            <a:ext cx="3031642" cy="3131484"/>
            <a:chOff x="0" y="0"/>
            <a:chExt cx="798457" cy="8247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8457" cy="824753"/>
            </a:xfrm>
            <a:custGeom>
              <a:avLst/>
              <a:gdLst/>
              <a:ahLst/>
              <a:cxnLst/>
              <a:rect l="l" t="t" r="r" b="b"/>
              <a:pathLst>
                <a:path w="798457" h="824753">
                  <a:moveTo>
                    <a:pt x="798457" y="38306"/>
                  </a:moveTo>
                  <a:lnTo>
                    <a:pt x="798457" y="786447"/>
                  </a:lnTo>
                  <a:cubicBezTo>
                    <a:pt x="798457" y="796607"/>
                    <a:pt x="794421" y="806350"/>
                    <a:pt x="787238" y="813534"/>
                  </a:cubicBezTo>
                  <a:cubicBezTo>
                    <a:pt x="780054" y="820717"/>
                    <a:pt x="770311" y="824753"/>
                    <a:pt x="760152" y="824753"/>
                  </a:cubicBezTo>
                  <a:lnTo>
                    <a:pt x="38306" y="824753"/>
                  </a:lnTo>
                  <a:cubicBezTo>
                    <a:pt x="28146" y="824753"/>
                    <a:pt x="18403" y="820717"/>
                    <a:pt x="11219" y="813534"/>
                  </a:cubicBezTo>
                  <a:cubicBezTo>
                    <a:pt x="4036" y="806350"/>
                    <a:pt x="0" y="796607"/>
                    <a:pt x="0" y="786447"/>
                  </a:cubicBezTo>
                  <a:lnTo>
                    <a:pt x="0" y="38306"/>
                  </a:lnTo>
                  <a:cubicBezTo>
                    <a:pt x="0" y="28146"/>
                    <a:pt x="4036" y="18403"/>
                    <a:pt x="11219" y="11219"/>
                  </a:cubicBezTo>
                  <a:cubicBezTo>
                    <a:pt x="18403" y="4036"/>
                    <a:pt x="28146" y="0"/>
                    <a:pt x="38306" y="0"/>
                  </a:cubicBezTo>
                  <a:lnTo>
                    <a:pt x="760152" y="0"/>
                  </a:lnTo>
                  <a:cubicBezTo>
                    <a:pt x="770311" y="0"/>
                    <a:pt x="780054" y="4036"/>
                    <a:pt x="787238" y="11219"/>
                  </a:cubicBezTo>
                  <a:cubicBezTo>
                    <a:pt x="794421" y="18403"/>
                    <a:pt x="798457" y="28146"/>
                    <a:pt x="798457" y="38306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A5D03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98457" cy="862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74176" y="4447624"/>
            <a:ext cx="3031642" cy="3131484"/>
            <a:chOff x="0" y="0"/>
            <a:chExt cx="798457" cy="8247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8457" cy="824753"/>
            </a:xfrm>
            <a:custGeom>
              <a:avLst/>
              <a:gdLst/>
              <a:ahLst/>
              <a:cxnLst/>
              <a:rect l="l" t="t" r="r" b="b"/>
              <a:pathLst>
                <a:path w="798457" h="824753">
                  <a:moveTo>
                    <a:pt x="798457" y="38306"/>
                  </a:moveTo>
                  <a:lnTo>
                    <a:pt x="798457" y="786447"/>
                  </a:lnTo>
                  <a:cubicBezTo>
                    <a:pt x="798457" y="796607"/>
                    <a:pt x="794421" y="806350"/>
                    <a:pt x="787238" y="813534"/>
                  </a:cubicBezTo>
                  <a:cubicBezTo>
                    <a:pt x="780054" y="820717"/>
                    <a:pt x="770311" y="824753"/>
                    <a:pt x="760152" y="824753"/>
                  </a:cubicBezTo>
                  <a:lnTo>
                    <a:pt x="38306" y="824753"/>
                  </a:lnTo>
                  <a:cubicBezTo>
                    <a:pt x="28146" y="824753"/>
                    <a:pt x="18403" y="820717"/>
                    <a:pt x="11219" y="813534"/>
                  </a:cubicBezTo>
                  <a:cubicBezTo>
                    <a:pt x="4036" y="806350"/>
                    <a:pt x="0" y="796607"/>
                    <a:pt x="0" y="786447"/>
                  </a:cubicBezTo>
                  <a:lnTo>
                    <a:pt x="0" y="38306"/>
                  </a:lnTo>
                  <a:cubicBezTo>
                    <a:pt x="0" y="28146"/>
                    <a:pt x="4036" y="18403"/>
                    <a:pt x="11219" y="11219"/>
                  </a:cubicBezTo>
                  <a:cubicBezTo>
                    <a:pt x="18403" y="4036"/>
                    <a:pt x="28146" y="0"/>
                    <a:pt x="38306" y="0"/>
                  </a:cubicBezTo>
                  <a:lnTo>
                    <a:pt x="760152" y="0"/>
                  </a:lnTo>
                  <a:cubicBezTo>
                    <a:pt x="770311" y="0"/>
                    <a:pt x="780054" y="4036"/>
                    <a:pt x="787238" y="11219"/>
                  </a:cubicBezTo>
                  <a:cubicBezTo>
                    <a:pt x="794421" y="18403"/>
                    <a:pt x="798457" y="28146"/>
                    <a:pt x="798457" y="38306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60C69D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98457" cy="862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49098" y="4447624"/>
            <a:ext cx="3031642" cy="3131484"/>
            <a:chOff x="0" y="0"/>
            <a:chExt cx="798457" cy="8247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98457" cy="824753"/>
            </a:xfrm>
            <a:custGeom>
              <a:avLst/>
              <a:gdLst/>
              <a:ahLst/>
              <a:cxnLst/>
              <a:rect l="l" t="t" r="r" b="b"/>
              <a:pathLst>
                <a:path w="798457" h="824753">
                  <a:moveTo>
                    <a:pt x="798457" y="38306"/>
                  </a:moveTo>
                  <a:lnTo>
                    <a:pt x="798457" y="786447"/>
                  </a:lnTo>
                  <a:cubicBezTo>
                    <a:pt x="798457" y="796607"/>
                    <a:pt x="794421" y="806350"/>
                    <a:pt x="787238" y="813534"/>
                  </a:cubicBezTo>
                  <a:cubicBezTo>
                    <a:pt x="780054" y="820717"/>
                    <a:pt x="770311" y="824753"/>
                    <a:pt x="760152" y="824753"/>
                  </a:cubicBezTo>
                  <a:lnTo>
                    <a:pt x="38306" y="824753"/>
                  </a:lnTo>
                  <a:cubicBezTo>
                    <a:pt x="28146" y="824753"/>
                    <a:pt x="18403" y="820717"/>
                    <a:pt x="11219" y="813534"/>
                  </a:cubicBezTo>
                  <a:cubicBezTo>
                    <a:pt x="4036" y="806350"/>
                    <a:pt x="0" y="796607"/>
                    <a:pt x="0" y="786447"/>
                  </a:cubicBezTo>
                  <a:lnTo>
                    <a:pt x="0" y="38306"/>
                  </a:lnTo>
                  <a:cubicBezTo>
                    <a:pt x="0" y="28146"/>
                    <a:pt x="4036" y="18403"/>
                    <a:pt x="11219" y="11219"/>
                  </a:cubicBezTo>
                  <a:cubicBezTo>
                    <a:pt x="18403" y="4036"/>
                    <a:pt x="28146" y="0"/>
                    <a:pt x="38306" y="0"/>
                  </a:cubicBezTo>
                  <a:lnTo>
                    <a:pt x="760152" y="0"/>
                  </a:lnTo>
                  <a:cubicBezTo>
                    <a:pt x="770311" y="0"/>
                    <a:pt x="780054" y="4036"/>
                    <a:pt x="787238" y="11219"/>
                  </a:cubicBezTo>
                  <a:cubicBezTo>
                    <a:pt x="794421" y="18403"/>
                    <a:pt x="798457" y="28146"/>
                    <a:pt x="798457" y="38306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A5D03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798457" cy="862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24020" y="4447624"/>
            <a:ext cx="3031642" cy="3131484"/>
            <a:chOff x="0" y="0"/>
            <a:chExt cx="798457" cy="82475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98457" cy="824753"/>
            </a:xfrm>
            <a:custGeom>
              <a:avLst/>
              <a:gdLst/>
              <a:ahLst/>
              <a:cxnLst/>
              <a:rect l="l" t="t" r="r" b="b"/>
              <a:pathLst>
                <a:path w="798457" h="824753">
                  <a:moveTo>
                    <a:pt x="798457" y="38306"/>
                  </a:moveTo>
                  <a:lnTo>
                    <a:pt x="798457" y="786447"/>
                  </a:lnTo>
                  <a:cubicBezTo>
                    <a:pt x="798457" y="796607"/>
                    <a:pt x="794421" y="806350"/>
                    <a:pt x="787238" y="813534"/>
                  </a:cubicBezTo>
                  <a:cubicBezTo>
                    <a:pt x="780054" y="820717"/>
                    <a:pt x="770311" y="824753"/>
                    <a:pt x="760152" y="824753"/>
                  </a:cubicBezTo>
                  <a:lnTo>
                    <a:pt x="38306" y="824753"/>
                  </a:lnTo>
                  <a:cubicBezTo>
                    <a:pt x="28146" y="824753"/>
                    <a:pt x="18403" y="820717"/>
                    <a:pt x="11219" y="813534"/>
                  </a:cubicBezTo>
                  <a:cubicBezTo>
                    <a:pt x="4036" y="806350"/>
                    <a:pt x="0" y="796607"/>
                    <a:pt x="0" y="786447"/>
                  </a:cubicBezTo>
                  <a:lnTo>
                    <a:pt x="0" y="38306"/>
                  </a:lnTo>
                  <a:cubicBezTo>
                    <a:pt x="0" y="28146"/>
                    <a:pt x="4036" y="18403"/>
                    <a:pt x="11219" y="11219"/>
                  </a:cubicBezTo>
                  <a:cubicBezTo>
                    <a:pt x="18403" y="4036"/>
                    <a:pt x="28146" y="0"/>
                    <a:pt x="38306" y="0"/>
                  </a:cubicBezTo>
                  <a:lnTo>
                    <a:pt x="760152" y="0"/>
                  </a:lnTo>
                  <a:cubicBezTo>
                    <a:pt x="770311" y="0"/>
                    <a:pt x="780054" y="4036"/>
                    <a:pt x="787238" y="11219"/>
                  </a:cubicBezTo>
                  <a:cubicBezTo>
                    <a:pt x="794421" y="18403"/>
                    <a:pt x="798457" y="28146"/>
                    <a:pt x="798457" y="38306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8766D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798457" cy="862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56209" y="3759313"/>
            <a:ext cx="1376623" cy="137662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126764" y="3759313"/>
            <a:ext cx="1376623" cy="137662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455688" y="3759313"/>
            <a:ext cx="1376623" cy="137662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76607" y="3759313"/>
            <a:ext cx="1376623" cy="1376623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951529" y="3759313"/>
            <a:ext cx="1376623" cy="137662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 flipV="1">
            <a:off x="2953452" y="3554011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7" y="410604"/>
                </a:lnTo>
                <a:lnTo>
                  <a:pt x="1453467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 flipV="1">
            <a:off x="6228373" y="3554011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8" y="410604"/>
                </a:lnTo>
                <a:lnTo>
                  <a:pt x="1453468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 flipV="1">
            <a:off x="9501116" y="3554011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7" y="410604"/>
                </a:lnTo>
                <a:lnTo>
                  <a:pt x="1453467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 flipV="1">
            <a:off x="12773858" y="3554011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8" y="410604"/>
                </a:lnTo>
                <a:lnTo>
                  <a:pt x="1453468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2210656" y="4093488"/>
            <a:ext cx="716735" cy="677715"/>
          </a:xfrm>
          <a:custGeom>
            <a:avLst/>
            <a:gdLst/>
            <a:ahLst/>
            <a:cxnLst/>
            <a:rect l="l" t="t" r="r" b="b"/>
            <a:pathLst>
              <a:path w="716735" h="677715">
                <a:moveTo>
                  <a:pt x="0" y="0"/>
                </a:moveTo>
                <a:lnTo>
                  <a:pt x="716735" y="0"/>
                </a:lnTo>
                <a:lnTo>
                  <a:pt x="716735" y="677715"/>
                </a:lnTo>
                <a:lnTo>
                  <a:pt x="0" y="6777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5389788" y="4013299"/>
            <a:ext cx="864904" cy="798955"/>
          </a:xfrm>
          <a:custGeom>
            <a:avLst/>
            <a:gdLst/>
            <a:ahLst/>
            <a:cxnLst/>
            <a:rect l="l" t="t" r="r" b="b"/>
            <a:pathLst>
              <a:path w="864904" h="798955">
                <a:moveTo>
                  <a:pt x="0" y="0"/>
                </a:moveTo>
                <a:lnTo>
                  <a:pt x="864905" y="0"/>
                </a:lnTo>
                <a:lnTo>
                  <a:pt x="864905" y="798955"/>
                </a:lnTo>
                <a:lnTo>
                  <a:pt x="0" y="7989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8838639" y="4089090"/>
            <a:ext cx="621693" cy="722582"/>
          </a:xfrm>
          <a:custGeom>
            <a:avLst/>
            <a:gdLst/>
            <a:ahLst/>
            <a:cxnLst/>
            <a:rect l="l" t="t" r="r" b="b"/>
            <a:pathLst>
              <a:path w="621693" h="722582">
                <a:moveTo>
                  <a:pt x="0" y="0"/>
                </a:moveTo>
                <a:lnTo>
                  <a:pt x="621693" y="0"/>
                </a:lnTo>
                <a:lnTo>
                  <a:pt x="621693" y="722581"/>
                </a:lnTo>
                <a:lnTo>
                  <a:pt x="0" y="7225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2055449" y="4027605"/>
            <a:ext cx="624961" cy="972703"/>
          </a:xfrm>
          <a:custGeom>
            <a:avLst/>
            <a:gdLst/>
            <a:ahLst/>
            <a:cxnLst/>
            <a:rect l="l" t="t" r="r" b="b"/>
            <a:pathLst>
              <a:path w="624961" h="972703">
                <a:moveTo>
                  <a:pt x="0" y="0"/>
                </a:moveTo>
                <a:lnTo>
                  <a:pt x="624962" y="0"/>
                </a:lnTo>
                <a:lnTo>
                  <a:pt x="624962" y="972702"/>
                </a:lnTo>
                <a:lnTo>
                  <a:pt x="0" y="9727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/>
          <p:nvPr/>
        </p:nvSpPr>
        <p:spPr>
          <a:xfrm>
            <a:off x="15256805" y="3876918"/>
            <a:ext cx="749386" cy="988415"/>
          </a:xfrm>
          <a:custGeom>
            <a:avLst/>
            <a:gdLst/>
            <a:ahLst/>
            <a:cxnLst/>
            <a:rect l="l" t="t" r="r" b="b"/>
            <a:pathLst>
              <a:path w="749386" h="988415">
                <a:moveTo>
                  <a:pt x="0" y="0"/>
                </a:moveTo>
                <a:lnTo>
                  <a:pt x="749387" y="0"/>
                </a:lnTo>
                <a:lnTo>
                  <a:pt x="749387" y="988414"/>
                </a:lnTo>
                <a:lnTo>
                  <a:pt x="0" y="9884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1519986" y="1007758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42"/>
          <p:cNvSpPr/>
          <p:nvPr/>
        </p:nvSpPr>
        <p:spPr>
          <a:xfrm rot="1632199">
            <a:off x="15125001" y="8718636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3"/>
                </a:lnTo>
                <a:lnTo>
                  <a:pt x="0" y="283511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Freeform 43"/>
          <p:cNvSpPr/>
          <p:nvPr/>
        </p:nvSpPr>
        <p:spPr>
          <a:xfrm rot="8373519">
            <a:off x="-1163241" y="481214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6" y="0"/>
                </a:lnTo>
                <a:lnTo>
                  <a:pt x="2613476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870993" y="8915409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3036615" y="1392897"/>
            <a:ext cx="12660585" cy="12512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Capacity Building</a:t>
            </a:r>
          </a:p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Knowledge Management System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69777" y="6576749"/>
            <a:ext cx="2349488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Centralized digital library of DJB reports, data &amp; technical resources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36365" y="5714287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Knowledge Repository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640331" y="6576749"/>
            <a:ext cx="2349488" cy="877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Cross-functional expert groups sharing domain knowledge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406919" y="5714287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Communities of Practice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915253" y="6576749"/>
            <a:ext cx="2349488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Standardised procedures for consistent service delivery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681841" y="5714287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SOPs &amp; Operational Playbooks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191655" y="6576749"/>
            <a:ext cx="2349488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Capturing insights from projects, audits &amp; field operations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958243" y="5714287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Lessons Learned Framework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4466577" y="6576749"/>
            <a:ext cx="2349488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Rewarding &amp; scaling innovative solutions across DJB zones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4233165" y="5714287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Innovation &amp; Best Practice Sharing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09550" y="209550"/>
            <a:ext cx="1533525" cy="1076325"/>
          </a:xfrm>
          <a:custGeom>
            <a:avLst/>
            <a:gdLst/>
            <a:ahLst/>
            <a:cxnLst/>
            <a:rect l="l" t="t" r="r" b="b"/>
            <a:pathLst>
              <a:path w="1533525" h="1076325">
                <a:moveTo>
                  <a:pt x="0" y="0"/>
                </a:moveTo>
                <a:lnTo>
                  <a:pt x="1533525" y="0"/>
                </a:lnTo>
                <a:lnTo>
                  <a:pt x="15335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839700" y="20955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87700" y="0"/>
            <a:ext cx="2400300" cy="1285875"/>
          </a:xfrm>
          <a:custGeom>
            <a:avLst/>
            <a:gdLst/>
            <a:ahLst/>
            <a:cxnLst/>
            <a:rect l="l" t="t" r="r" b="b"/>
            <a:pathLst>
              <a:path w="2400300" h="1285875">
                <a:moveTo>
                  <a:pt x="0" y="0"/>
                </a:moveTo>
                <a:lnTo>
                  <a:pt x="2400300" y="0"/>
                </a:lnTo>
                <a:lnTo>
                  <a:pt x="24003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724144" y="740122"/>
            <a:ext cx="6839712" cy="615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en-US" sz="434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Capability Gap Analysis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74720" y="1559814"/>
            <a:ext cx="11320272" cy="232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6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Strengthening people, processes, systems and knowledge for safer, smarter and more resilient operations.</a:t>
            </a:r>
          </a:p>
        </p:txBody>
      </p:sp>
      <p:sp>
        <p:nvSpPr>
          <p:cNvPr id="8" name="Freeform 8"/>
          <p:cNvSpPr/>
          <p:nvPr/>
        </p:nvSpPr>
        <p:spPr>
          <a:xfrm>
            <a:off x="428625" y="1924050"/>
            <a:ext cx="4362450" cy="6010275"/>
          </a:xfrm>
          <a:custGeom>
            <a:avLst/>
            <a:gdLst/>
            <a:ahLst/>
            <a:cxnLst/>
            <a:rect l="l" t="t" r="r" b="b"/>
            <a:pathLst>
              <a:path w="4362450" h="6010275">
                <a:moveTo>
                  <a:pt x="0" y="0"/>
                </a:moveTo>
                <a:lnTo>
                  <a:pt x="4362450" y="0"/>
                </a:lnTo>
                <a:lnTo>
                  <a:pt x="4362450" y="6010275"/>
                </a:lnTo>
                <a:lnTo>
                  <a:pt x="0" y="60102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47700" y="2352675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103120" y="2567785"/>
            <a:ext cx="1920240" cy="999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0"/>
              </a:lnSpc>
            </a:pPr>
            <a:r>
              <a:rPr lang="en-US" sz="1907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Operational Capability Gap Analysis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428625" y="3429000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952625" y="38576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781550" y="1924050"/>
            <a:ext cx="4362450" cy="6010275"/>
          </a:xfrm>
          <a:custGeom>
            <a:avLst/>
            <a:gdLst/>
            <a:ahLst/>
            <a:cxnLst/>
            <a:rect l="l" t="t" r="r" b="b"/>
            <a:pathLst>
              <a:path w="4362450" h="6010275">
                <a:moveTo>
                  <a:pt x="0" y="0"/>
                </a:moveTo>
                <a:lnTo>
                  <a:pt x="4362450" y="0"/>
                </a:lnTo>
                <a:lnTo>
                  <a:pt x="4362450" y="6010275"/>
                </a:lnTo>
                <a:lnTo>
                  <a:pt x="0" y="6010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000625" y="2352675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6419088" y="2567785"/>
            <a:ext cx="2103120" cy="999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0"/>
              </a:lnSpc>
            </a:pPr>
            <a:r>
              <a:rPr lang="en-US" sz="1907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Safety Governance Gap Analysis</a:t>
            </a:r>
          </a:p>
        </p:txBody>
      </p:sp>
      <p:sp>
        <p:nvSpPr>
          <p:cNvPr id="16" name="Freeform 16"/>
          <p:cNvSpPr/>
          <p:nvPr/>
        </p:nvSpPr>
        <p:spPr>
          <a:xfrm>
            <a:off x="4781550" y="342900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6305550" y="3857625"/>
            <a:ext cx="885825" cy="219075"/>
          </a:xfrm>
          <a:custGeom>
            <a:avLst/>
            <a:gdLst/>
            <a:ahLst/>
            <a:cxnLst/>
            <a:rect l="l" t="t" r="r" b="b"/>
            <a:pathLst>
              <a:path w="885825" h="219075">
                <a:moveTo>
                  <a:pt x="0" y="0"/>
                </a:moveTo>
                <a:lnTo>
                  <a:pt x="885825" y="0"/>
                </a:lnTo>
                <a:lnTo>
                  <a:pt x="885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9144000" y="1924050"/>
            <a:ext cx="4143375" cy="6010275"/>
          </a:xfrm>
          <a:custGeom>
            <a:avLst/>
            <a:gdLst/>
            <a:ahLst/>
            <a:cxnLst/>
            <a:rect l="l" t="t" r="r" b="b"/>
            <a:pathLst>
              <a:path w="4143375" h="6010275">
                <a:moveTo>
                  <a:pt x="0" y="0"/>
                </a:moveTo>
                <a:lnTo>
                  <a:pt x="4143375" y="0"/>
                </a:lnTo>
                <a:lnTo>
                  <a:pt x="4143375" y="6010275"/>
                </a:lnTo>
                <a:lnTo>
                  <a:pt x="0" y="60102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353550" y="2352675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826496" y="2567785"/>
            <a:ext cx="1847088" cy="999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0"/>
              </a:lnSpc>
            </a:pPr>
            <a:r>
              <a:rPr lang="en-US" sz="1907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Leadership Capability Gap Analysis</a:t>
            </a:r>
          </a:p>
        </p:txBody>
      </p:sp>
      <p:sp>
        <p:nvSpPr>
          <p:cNvPr id="21" name="Freeform 21"/>
          <p:cNvSpPr/>
          <p:nvPr/>
        </p:nvSpPr>
        <p:spPr>
          <a:xfrm>
            <a:off x="9144000" y="3429000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0668000" y="38576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3277850" y="1924050"/>
            <a:ext cx="4581525" cy="6010275"/>
          </a:xfrm>
          <a:custGeom>
            <a:avLst/>
            <a:gdLst/>
            <a:ahLst/>
            <a:cxnLst/>
            <a:rect l="l" t="t" r="r" b="b"/>
            <a:pathLst>
              <a:path w="4581525" h="6010275">
                <a:moveTo>
                  <a:pt x="0" y="0"/>
                </a:moveTo>
                <a:lnTo>
                  <a:pt x="4581525" y="0"/>
                </a:lnTo>
                <a:lnTo>
                  <a:pt x="4581525" y="6010275"/>
                </a:lnTo>
                <a:lnTo>
                  <a:pt x="0" y="60102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3716000" y="2352675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7600" y="2416528"/>
            <a:ext cx="2212848" cy="1332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0"/>
              </a:lnSpc>
            </a:pPr>
            <a:r>
              <a:rPr lang="en-US" sz="1907" b="1" dirty="0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 &amp; Knowledge Management Gap Analysis</a:t>
            </a:r>
          </a:p>
        </p:txBody>
      </p:sp>
      <p:sp>
        <p:nvSpPr>
          <p:cNvPr id="26" name="Freeform 26"/>
          <p:cNvSpPr/>
          <p:nvPr/>
        </p:nvSpPr>
        <p:spPr>
          <a:xfrm>
            <a:off x="13496925" y="3429000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5020925" y="3857625"/>
            <a:ext cx="876300" cy="219075"/>
          </a:xfrm>
          <a:custGeom>
            <a:avLst/>
            <a:gdLst/>
            <a:ahLst/>
            <a:cxnLst/>
            <a:rect l="l" t="t" r="r" b="b"/>
            <a:pathLst>
              <a:path w="876300" h="219075">
                <a:moveTo>
                  <a:pt x="0" y="0"/>
                </a:moveTo>
                <a:lnTo>
                  <a:pt x="876300" y="0"/>
                </a:lnTo>
                <a:lnTo>
                  <a:pt x="876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428625" y="7924800"/>
            <a:ext cx="17430750" cy="1295400"/>
          </a:xfrm>
          <a:custGeom>
            <a:avLst/>
            <a:gdLst/>
            <a:ahLst/>
            <a:cxnLst/>
            <a:rect l="l" t="t" r="r" b="b"/>
            <a:pathLst>
              <a:path w="17430750" h="1295400">
                <a:moveTo>
                  <a:pt x="0" y="0"/>
                </a:moveTo>
                <a:lnTo>
                  <a:pt x="17430750" y="0"/>
                </a:lnTo>
                <a:lnTo>
                  <a:pt x="174307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952625" y="7924800"/>
            <a:ext cx="1095375" cy="1295400"/>
          </a:xfrm>
          <a:custGeom>
            <a:avLst/>
            <a:gdLst/>
            <a:ahLst/>
            <a:cxnLst/>
            <a:rect l="l" t="t" r="r" b="b"/>
            <a:pathLst>
              <a:path w="1095375" h="1295400">
                <a:moveTo>
                  <a:pt x="0" y="0"/>
                </a:moveTo>
                <a:lnTo>
                  <a:pt x="1095375" y="0"/>
                </a:lnTo>
                <a:lnTo>
                  <a:pt x="10953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2560320" y="8202823"/>
            <a:ext cx="13167360" cy="73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7"/>
              </a:lnSpc>
            </a:pPr>
            <a:r>
              <a:rPr lang="en-US" sz="2076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The next transformation priority is not only building systems,</a:t>
            </a:r>
          </a:p>
          <a:p>
            <a:pPr algn="ctr">
              <a:lnSpc>
                <a:spcPts val="2907"/>
              </a:lnSpc>
            </a:pPr>
            <a:r>
              <a:rPr lang="en-US" sz="2076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but ensuring that capability, safety, leadership, data and knowledge work together in the field.</a:t>
            </a:r>
          </a:p>
        </p:txBody>
      </p:sp>
      <p:sp>
        <p:nvSpPr>
          <p:cNvPr id="31" name="Freeform 31"/>
          <p:cNvSpPr/>
          <p:nvPr/>
        </p:nvSpPr>
        <p:spPr>
          <a:xfrm>
            <a:off x="0" y="9210675"/>
            <a:ext cx="18288000" cy="647700"/>
          </a:xfrm>
          <a:custGeom>
            <a:avLst/>
            <a:gdLst/>
            <a:ahLst/>
            <a:cxnLst/>
            <a:rect l="l" t="t" r="r" b="b"/>
            <a:pathLst>
              <a:path w="18288000" h="647700">
                <a:moveTo>
                  <a:pt x="0" y="0"/>
                </a:moveTo>
                <a:lnTo>
                  <a:pt x="18288000" y="0"/>
                </a:lnTo>
                <a:lnTo>
                  <a:pt x="182880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647700" y="9429750"/>
            <a:ext cx="447675" cy="857250"/>
          </a:xfrm>
          <a:custGeom>
            <a:avLst/>
            <a:gdLst/>
            <a:ahLst/>
            <a:cxnLst/>
            <a:rect l="l" t="t" r="r" b="b"/>
            <a:pathLst>
              <a:path w="447675" h="857250">
                <a:moveTo>
                  <a:pt x="0" y="0"/>
                </a:moveTo>
                <a:lnTo>
                  <a:pt x="447675" y="0"/>
                </a:lnTo>
                <a:lnTo>
                  <a:pt x="4476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170432" y="9689936"/>
            <a:ext cx="640080" cy="36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2"/>
              </a:lnSpc>
            </a:pPr>
            <a:r>
              <a:rPr lang="en-US" sz="2552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DJB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011680" y="9716292"/>
            <a:ext cx="1408176" cy="34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7"/>
              </a:lnSpc>
            </a:pPr>
            <a:r>
              <a:rPr lang="en-US" sz="1347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JAL MANTHAN</a:t>
            </a:r>
          </a:p>
          <a:p>
            <a:pPr algn="l">
              <a:lnSpc>
                <a:spcPts val="1347"/>
              </a:lnSpc>
            </a:pPr>
            <a:r>
              <a:rPr lang="en-US" sz="1347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CONCLAVE 2026</a:t>
            </a:r>
          </a:p>
        </p:txBody>
      </p:sp>
      <p:sp>
        <p:nvSpPr>
          <p:cNvPr id="35" name="Freeform 35"/>
          <p:cNvSpPr/>
          <p:nvPr/>
        </p:nvSpPr>
        <p:spPr>
          <a:xfrm>
            <a:off x="16764000" y="9429750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786384" y="3605784"/>
            <a:ext cx="219456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65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992624" y="3597688"/>
            <a:ext cx="274320" cy="307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7"/>
              </a:lnSpc>
            </a:pPr>
            <a:r>
              <a:rPr lang="en-US" sz="1762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418320" y="3591973"/>
            <a:ext cx="274320" cy="309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lang="en-US" sz="168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642848" y="3597211"/>
            <a:ext cx="292608" cy="30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172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86384" y="4186672"/>
            <a:ext cx="3547872" cy="75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Current challenges: emergency repairs often require multi-agency coordination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992624" y="4181910"/>
            <a:ext cx="3547872" cy="75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important safety reforms have  not been institutionalized  completely.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418320" y="4181910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Lack of role clarity across decision making authority.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642848" y="4181910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Improve interoperability of operational data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6384" y="5128314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Field reporting systems are not uniformly standardized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992624" y="5127986"/>
            <a:ext cx="3547872" cy="2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6525" lvl="1" indent="-148263" algn="l">
              <a:lnSpc>
                <a:spcPts val="1922"/>
              </a:lnSpc>
              <a:buFont typeface="Arial"/>
              <a:buChar char="•"/>
            </a:pPr>
            <a:r>
              <a:rPr lang="en-US" sz="1373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Work Permit System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418320" y="5128314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Cross-functional decision-making during emergencies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642848" y="5128314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Standardize field reporting and dashboards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86384" y="5791444"/>
            <a:ext cx="3547872" cy="75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Knowledge transfer between experienced and newly posted officers needs strengthening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992624" y="5910507"/>
            <a:ext cx="3547872" cy="25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Nodal Safety Agency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418320" y="5786354"/>
            <a:ext cx="3547872" cy="2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6525" lvl="1" indent="-148263" algn="l">
              <a:lnSpc>
                <a:spcPts val="1922"/>
              </a:lnSpc>
              <a:buFont typeface="Arial"/>
              <a:buChar char="•"/>
            </a:pPr>
            <a:r>
              <a:rPr lang="en-US" sz="1373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Risk-based supervision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642848" y="5786682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Connect preventive maintenance records with monitoring systems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86384" y="6645265"/>
            <a:ext cx="3547872" cy="75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Preventive–maintenance data requires greater integration with digital monitoring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992624" y="6639741"/>
            <a:ext cx="3547872" cy="100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Remaining focus: consistent field adoption, verification, contractor compliance, incident learning, and continuous improvement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418320" y="6764328"/>
            <a:ext cx="3547872" cy="25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Accountability for safe work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642848" y="6887391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Adherence of  current SOPs and operational playbooks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418320" y="6918252"/>
            <a:ext cx="3547872" cy="50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092" lvl="1" indent="-151046" algn="l">
              <a:lnSpc>
                <a:spcPts val="1958"/>
              </a:lnSpc>
              <a:buFont typeface="Arial"/>
              <a:buChar char="•"/>
            </a:pPr>
            <a:r>
              <a:rPr lang="en-US" sz="1399" b="1" dirty="0">
                <a:solidFill>
                  <a:srgbClr val="2A4C9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Leadership development grounded in field realities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2545568" y="9749314"/>
            <a:ext cx="4151376" cy="307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7"/>
              </a:lnSpc>
            </a:pPr>
            <a:r>
              <a:rPr lang="en-US" sz="1762" b="1">
                <a:solidFill>
                  <a:srgbClr val="2A4C9C"/>
                </a:solidFill>
                <a:latin typeface="Poppins Bold"/>
                <a:ea typeface="Poppins Bold"/>
                <a:cs typeface="Poppins Bold"/>
                <a:sym typeface="Poppins Bold"/>
              </a:rPr>
              <a:t>Collaborate     Innovate     Transform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287490" y="2753276"/>
            <a:ext cx="5501538" cy="1875851"/>
            <a:chOff x="0" y="0"/>
            <a:chExt cx="1448965" cy="4940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811226" y="3040710"/>
            <a:ext cx="4802393" cy="665602"/>
            <a:chOff x="0" y="0"/>
            <a:chExt cx="1264828" cy="1753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631824" y="3182058"/>
            <a:ext cx="3161197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KPI Architecture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287490" y="4886322"/>
            <a:ext cx="5501538" cy="1875851"/>
            <a:chOff x="0" y="0"/>
            <a:chExt cx="1448965" cy="49405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811226" y="5173756"/>
            <a:ext cx="4802393" cy="665602"/>
            <a:chOff x="0" y="0"/>
            <a:chExt cx="1264828" cy="1753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147724" y="5315105"/>
            <a:ext cx="4189909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Real-Time Dashboards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287490" y="7019348"/>
            <a:ext cx="5501538" cy="1875851"/>
            <a:chOff x="0" y="0"/>
            <a:chExt cx="1448965" cy="49405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811226" y="7306782"/>
            <a:ext cx="4802393" cy="665602"/>
            <a:chOff x="0" y="0"/>
            <a:chExt cx="1264828" cy="17530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287490" y="7448130"/>
            <a:ext cx="4050143" cy="30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Periodic Review &amp; Governance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78498" y="3879212"/>
            <a:ext cx="3835121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63"/>
              </a:lnSpc>
            </a:pPr>
            <a:r>
              <a:rPr lang="en-US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Cascaded KPIs from Leadership to field level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778498" y="6010808"/>
            <a:ext cx="3835121" cy="492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63"/>
              </a:lnSpc>
            </a:pPr>
            <a:r>
              <a:rPr lang="en-US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Live performance dashboards for all zones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31824" y="8143834"/>
            <a:ext cx="3835121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63"/>
              </a:lnSpc>
            </a:pPr>
            <a:r>
              <a:rPr lang="en-US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Weekly, monthly &amp; quarterly review cycles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975236" y="2753276"/>
            <a:ext cx="5501538" cy="1875851"/>
            <a:chOff x="0" y="0"/>
            <a:chExt cx="1448965" cy="49405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498972" y="3040710"/>
            <a:ext cx="4802393" cy="665602"/>
            <a:chOff x="0" y="0"/>
            <a:chExt cx="1264828" cy="17530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9774957" y="3182058"/>
            <a:ext cx="4250421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Role Clarity &amp; Ownership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9975236" y="4886322"/>
            <a:ext cx="5501538" cy="1875851"/>
            <a:chOff x="0" y="0"/>
            <a:chExt cx="1448965" cy="49405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498972" y="5173756"/>
            <a:ext cx="4802393" cy="665602"/>
            <a:chOff x="0" y="0"/>
            <a:chExt cx="1264828" cy="17530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9740558" y="5315105"/>
            <a:ext cx="4319221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Performance Dialogues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9975236" y="7019348"/>
            <a:ext cx="5501538" cy="1875851"/>
            <a:chOff x="0" y="0"/>
            <a:chExt cx="1448965" cy="49405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448965" cy="494051"/>
            </a:xfrm>
            <a:custGeom>
              <a:avLst/>
              <a:gdLst/>
              <a:ahLst/>
              <a:cxnLst/>
              <a:rect l="l" t="t" r="r" b="b"/>
              <a:pathLst>
                <a:path w="1448965" h="494051">
                  <a:moveTo>
                    <a:pt x="28145" y="0"/>
                  </a:moveTo>
                  <a:lnTo>
                    <a:pt x="1420820" y="0"/>
                  </a:lnTo>
                  <a:cubicBezTo>
                    <a:pt x="1428285" y="0"/>
                    <a:pt x="1435443" y="2965"/>
                    <a:pt x="1440721" y="8243"/>
                  </a:cubicBezTo>
                  <a:cubicBezTo>
                    <a:pt x="1446000" y="13521"/>
                    <a:pt x="1448965" y="20680"/>
                    <a:pt x="1448965" y="28145"/>
                  </a:cubicBezTo>
                  <a:lnTo>
                    <a:pt x="1448965" y="465907"/>
                  </a:lnTo>
                  <a:cubicBezTo>
                    <a:pt x="1448965" y="473371"/>
                    <a:pt x="1446000" y="480530"/>
                    <a:pt x="1440721" y="485808"/>
                  </a:cubicBezTo>
                  <a:cubicBezTo>
                    <a:pt x="1435443" y="491086"/>
                    <a:pt x="1428285" y="494051"/>
                    <a:pt x="1420820" y="494051"/>
                  </a:cubicBezTo>
                  <a:lnTo>
                    <a:pt x="28145" y="494051"/>
                  </a:lnTo>
                  <a:cubicBezTo>
                    <a:pt x="20680" y="494051"/>
                    <a:pt x="13521" y="491086"/>
                    <a:pt x="8243" y="485808"/>
                  </a:cubicBezTo>
                  <a:cubicBezTo>
                    <a:pt x="2965" y="480530"/>
                    <a:pt x="0" y="473371"/>
                    <a:pt x="0" y="465907"/>
                  </a:cubicBezTo>
                  <a:lnTo>
                    <a:pt x="0" y="28145"/>
                  </a:lnTo>
                  <a:cubicBezTo>
                    <a:pt x="0" y="20680"/>
                    <a:pt x="2965" y="13521"/>
                    <a:pt x="8243" y="8243"/>
                  </a:cubicBezTo>
                  <a:cubicBezTo>
                    <a:pt x="13521" y="2965"/>
                    <a:pt x="20680" y="0"/>
                    <a:pt x="28145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448965" cy="532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98972" y="7306782"/>
            <a:ext cx="4802393" cy="665602"/>
            <a:chOff x="0" y="0"/>
            <a:chExt cx="1264828" cy="17530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64828" cy="175302"/>
            </a:xfrm>
            <a:custGeom>
              <a:avLst/>
              <a:gdLst/>
              <a:ahLst/>
              <a:cxnLst/>
              <a:rect l="l" t="t" r="r" b="b"/>
              <a:pathLst>
                <a:path w="1264828" h="175302">
                  <a:moveTo>
                    <a:pt x="56423" y="0"/>
                  </a:moveTo>
                  <a:lnTo>
                    <a:pt x="1208404" y="0"/>
                  </a:lnTo>
                  <a:cubicBezTo>
                    <a:pt x="1223369" y="0"/>
                    <a:pt x="1237720" y="5945"/>
                    <a:pt x="1248302" y="16526"/>
                  </a:cubicBezTo>
                  <a:cubicBezTo>
                    <a:pt x="1258883" y="27107"/>
                    <a:pt x="1264828" y="41459"/>
                    <a:pt x="1264828" y="56423"/>
                  </a:cubicBezTo>
                  <a:lnTo>
                    <a:pt x="1264828" y="118879"/>
                  </a:lnTo>
                  <a:cubicBezTo>
                    <a:pt x="1264828" y="133844"/>
                    <a:pt x="1258883" y="148195"/>
                    <a:pt x="1248302" y="158776"/>
                  </a:cubicBezTo>
                  <a:cubicBezTo>
                    <a:pt x="1237720" y="169358"/>
                    <a:pt x="1223369" y="175302"/>
                    <a:pt x="1208404" y="175302"/>
                  </a:cubicBezTo>
                  <a:lnTo>
                    <a:pt x="56423" y="175302"/>
                  </a:lnTo>
                  <a:cubicBezTo>
                    <a:pt x="41459" y="175302"/>
                    <a:pt x="27107" y="169358"/>
                    <a:pt x="16526" y="158776"/>
                  </a:cubicBezTo>
                  <a:cubicBezTo>
                    <a:pt x="5945" y="148195"/>
                    <a:pt x="0" y="133844"/>
                    <a:pt x="0" y="118879"/>
                  </a:cubicBezTo>
                  <a:lnTo>
                    <a:pt x="0" y="56423"/>
                  </a:lnTo>
                  <a:cubicBezTo>
                    <a:pt x="0" y="41459"/>
                    <a:pt x="5945" y="27107"/>
                    <a:pt x="16526" y="16526"/>
                  </a:cubicBezTo>
                  <a:cubicBezTo>
                    <a:pt x="27107" y="5945"/>
                    <a:pt x="41459" y="0"/>
                    <a:pt x="56423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1264828" cy="213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9975236" y="7448130"/>
            <a:ext cx="4050143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8"/>
              </a:lnSpc>
            </a:pPr>
            <a:r>
              <a:rPr lang="en-US" sz="17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Corrective Action Tracking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466244" y="3879212"/>
            <a:ext cx="3835121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63"/>
              </a:lnSpc>
            </a:pPr>
            <a:r>
              <a:rPr lang="en-US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Defined accountability at every level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466244" y="6010808"/>
            <a:ext cx="4561270" cy="492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63"/>
              </a:lnSpc>
            </a:pPr>
            <a:r>
              <a:rPr lang="en-US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Structured feedback loops between teams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319570" y="8143834"/>
            <a:ext cx="3835121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63"/>
              </a:lnSpc>
            </a:pPr>
            <a:r>
              <a:rPr lang="en-US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Escalation matrix with time-bound resolution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2221538" y="3254862"/>
            <a:ext cx="237297" cy="237297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4" name="AutoShape 54"/>
          <p:cNvSpPr/>
          <p:nvPr/>
        </p:nvSpPr>
        <p:spPr>
          <a:xfrm>
            <a:off x="2340187" y="3492159"/>
            <a:ext cx="0" cy="4147424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5" name="Group 55"/>
          <p:cNvGrpSpPr/>
          <p:nvPr/>
        </p:nvGrpSpPr>
        <p:grpSpPr>
          <a:xfrm>
            <a:off x="2221538" y="5387908"/>
            <a:ext cx="237297" cy="237297"/>
            <a:chOff x="0" y="0"/>
            <a:chExt cx="812800" cy="8128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2221538" y="7520934"/>
            <a:ext cx="237297" cy="237297"/>
            <a:chOff x="0" y="0"/>
            <a:chExt cx="812800" cy="8128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1" name="AutoShape 61"/>
          <p:cNvSpPr/>
          <p:nvPr/>
        </p:nvSpPr>
        <p:spPr>
          <a:xfrm>
            <a:off x="2458835" y="3373511"/>
            <a:ext cx="352391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2" name="AutoShape 62"/>
          <p:cNvSpPr/>
          <p:nvPr/>
        </p:nvSpPr>
        <p:spPr>
          <a:xfrm>
            <a:off x="2458835" y="5506557"/>
            <a:ext cx="352391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AutoShape 63"/>
          <p:cNvSpPr/>
          <p:nvPr/>
        </p:nvSpPr>
        <p:spPr>
          <a:xfrm>
            <a:off x="2458835" y="7639583"/>
            <a:ext cx="352391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4" name="Group 64"/>
          <p:cNvGrpSpPr/>
          <p:nvPr/>
        </p:nvGrpSpPr>
        <p:grpSpPr>
          <a:xfrm>
            <a:off x="15845603" y="3254862"/>
            <a:ext cx="237297" cy="237297"/>
            <a:chOff x="0" y="0"/>
            <a:chExt cx="812800" cy="8128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7" name="AutoShape 67"/>
          <p:cNvSpPr/>
          <p:nvPr/>
        </p:nvSpPr>
        <p:spPr>
          <a:xfrm>
            <a:off x="15964252" y="3492159"/>
            <a:ext cx="0" cy="402877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8" name="Group 68"/>
          <p:cNvGrpSpPr/>
          <p:nvPr/>
        </p:nvGrpSpPr>
        <p:grpSpPr>
          <a:xfrm>
            <a:off x="15845603" y="5387908"/>
            <a:ext cx="237297" cy="237297"/>
            <a:chOff x="0" y="0"/>
            <a:chExt cx="812800" cy="8128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5845603" y="7520934"/>
            <a:ext cx="237297" cy="237297"/>
            <a:chOff x="0" y="0"/>
            <a:chExt cx="812800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4" name="AutoShape 74"/>
          <p:cNvSpPr/>
          <p:nvPr/>
        </p:nvSpPr>
        <p:spPr>
          <a:xfrm flipH="1" flipV="1">
            <a:off x="15476774" y="3373511"/>
            <a:ext cx="368829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AutoShape 75"/>
          <p:cNvSpPr/>
          <p:nvPr/>
        </p:nvSpPr>
        <p:spPr>
          <a:xfrm flipH="1">
            <a:off x="15476774" y="5506557"/>
            <a:ext cx="368829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AutoShape 76"/>
          <p:cNvSpPr/>
          <p:nvPr/>
        </p:nvSpPr>
        <p:spPr>
          <a:xfrm flipH="1">
            <a:off x="15476774" y="7639583"/>
            <a:ext cx="368829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7" name="Freeform 77"/>
          <p:cNvSpPr/>
          <p:nvPr/>
        </p:nvSpPr>
        <p:spPr>
          <a:xfrm rot="-9325842">
            <a:off x="-1484391" y="7079971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3" y="0"/>
                </a:lnTo>
                <a:lnTo>
                  <a:pt x="2406303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8" name="Freeform 78"/>
          <p:cNvSpPr/>
          <p:nvPr/>
        </p:nvSpPr>
        <p:spPr>
          <a:xfrm rot="8373519">
            <a:off x="16517051" y="307087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6" y="0"/>
                </a:lnTo>
                <a:lnTo>
                  <a:pt x="2613476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9" name="Freeform 79"/>
          <p:cNvSpPr/>
          <p:nvPr/>
        </p:nvSpPr>
        <p:spPr>
          <a:xfrm>
            <a:off x="-2177771" y="-275541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0" name="Freeform 80"/>
          <p:cNvSpPr/>
          <p:nvPr/>
        </p:nvSpPr>
        <p:spPr>
          <a:xfrm>
            <a:off x="15964252" y="889519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1" name="TextBox 2"/>
          <p:cNvSpPr txBox="1"/>
          <p:nvPr/>
        </p:nvSpPr>
        <p:spPr>
          <a:xfrm>
            <a:off x="3036615" y="114300"/>
            <a:ext cx="12214769" cy="2533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Capacity Building</a:t>
            </a:r>
            <a:r>
              <a:rPr lang="en-US" sz="3597" b="1" u="sng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Monitoring &amp; Accountability Framework </a:t>
            </a:r>
          </a:p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chemeClr val="accent3">
                    <a:lumMod val="75000"/>
                  </a:schemeClr>
                </a:solidFill>
                <a:latin typeface="Poppins Bold"/>
                <a:ea typeface="Poppins Bold"/>
                <a:cs typeface="Poppins Bold"/>
                <a:sym typeface="Poppins Bold"/>
              </a:rPr>
              <a:t>Digital Key Performance Index (KPI) Mechanism</a:t>
            </a:r>
          </a:p>
          <a:p>
            <a:pPr marL="0" lvl="0" indent="0" algn="ctr">
              <a:lnSpc>
                <a:spcPts val="5036"/>
              </a:lnSpc>
            </a:pPr>
            <a:endParaRPr lang="en-US" sz="3597" b="1" dirty="0">
              <a:solidFill>
                <a:srgbClr val="10101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53557" y="4168947"/>
            <a:ext cx="1875851" cy="187585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44612" y="4129053"/>
            <a:ext cx="1875851" cy="18758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34575" y="4155657"/>
            <a:ext cx="1875851" cy="187585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V="1">
            <a:off x="5331113" y="4055204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5"/>
                </a:moveTo>
                <a:lnTo>
                  <a:pt x="1453468" y="410605"/>
                </a:lnTo>
                <a:lnTo>
                  <a:pt x="1453468" y="0"/>
                </a:lnTo>
                <a:lnTo>
                  <a:pt x="0" y="0"/>
                </a:lnTo>
                <a:lnTo>
                  <a:pt x="0" y="41060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V="1">
            <a:off x="9477335" y="4075913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8" y="410604"/>
                </a:lnTo>
                <a:lnTo>
                  <a:pt x="1453468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749788" y="4846473"/>
            <a:ext cx="717122" cy="731943"/>
          </a:xfrm>
          <a:custGeom>
            <a:avLst/>
            <a:gdLst/>
            <a:ahLst/>
            <a:cxnLst/>
            <a:rect l="l" t="t" r="r" b="b"/>
            <a:pathLst>
              <a:path w="717122" h="731943">
                <a:moveTo>
                  <a:pt x="0" y="0"/>
                </a:moveTo>
                <a:lnTo>
                  <a:pt x="717122" y="0"/>
                </a:lnTo>
                <a:lnTo>
                  <a:pt x="717122" y="731943"/>
                </a:lnTo>
                <a:lnTo>
                  <a:pt x="0" y="7319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783251" y="4717522"/>
            <a:ext cx="837060" cy="863305"/>
          </a:xfrm>
          <a:custGeom>
            <a:avLst/>
            <a:gdLst/>
            <a:ahLst/>
            <a:cxnLst/>
            <a:rect l="l" t="t" r="r" b="b"/>
            <a:pathLst>
              <a:path w="837060" h="863305">
                <a:moveTo>
                  <a:pt x="0" y="0"/>
                </a:moveTo>
                <a:lnTo>
                  <a:pt x="837060" y="0"/>
                </a:lnTo>
                <a:lnTo>
                  <a:pt x="837060" y="863305"/>
                </a:lnTo>
                <a:lnTo>
                  <a:pt x="0" y="8633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777107" y="4804246"/>
            <a:ext cx="872708" cy="829788"/>
          </a:xfrm>
          <a:custGeom>
            <a:avLst/>
            <a:gdLst/>
            <a:ahLst/>
            <a:cxnLst/>
            <a:rect l="l" t="t" r="r" b="b"/>
            <a:pathLst>
              <a:path w="872708" h="829788">
                <a:moveTo>
                  <a:pt x="0" y="0"/>
                </a:moveTo>
                <a:lnTo>
                  <a:pt x="872708" y="0"/>
                </a:lnTo>
                <a:lnTo>
                  <a:pt x="872708" y="829788"/>
                </a:lnTo>
                <a:lnTo>
                  <a:pt x="0" y="8297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951364" y="3636655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9325842">
            <a:off x="16259610" y="-1255776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8373519">
            <a:off x="-800167" y="7810632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7" y="0"/>
                </a:lnTo>
                <a:lnTo>
                  <a:pt x="2613477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395527" y="864310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3000032" y="2106235"/>
            <a:ext cx="12214769" cy="61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2032 Foundation Stage Targets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03481" y="6428982"/>
            <a:ext cx="3032880" cy="57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06"/>
              </a:lnSpc>
            </a:pPr>
            <a:r>
              <a:rPr lang="en-US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Foundational Capability Systems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27560" y="6428982"/>
            <a:ext cx="3032880" cy="57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06"/>
              </a:lnSpc>
            </a:pPr>
            <a:r>
              <a:rPr lang="en-US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Leadership Pipeline Development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56061" y="6428982"/>
            <a:ext cx="3032880" cy="117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06"/>
              </a:lnSpc>
            </a:pPr>
            <a:r>
              <a:rPr lang="en-US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Performance &amp; Accountability Mechanisms</a:t>
            </a:r>
          </a:p>
          <a:p>
            <a:pPr marL="0" lvl="0" indent="0" algn="ctr">
              <a:lnSpc>
                <a:spcPts val="2306"/>
              </a:lnSpc>
            </a:pPr>
            <a:endParaRPr lang="en-US" b="1" dirty="0">
              <a:solidFill>
                <a:srgbClr val="10101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945177" y="7317459"/>
            <a:ext cx="2349488" cy="196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endParaRPr lang="en-US" dirty="0">
              <a:solidFill>
                <a:srgbClr val="10101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Competency frameworks, training infrastructure &amp; skill gap assessments in place across all DJB units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69256" y="7317459"/>
            <a:ext cx="2349488" cy="168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endParaRPr lang="en-US" dirty="0">
              <a:solidFill>
                <a:srgbClr val="10101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Identify &amp; groom first cohort of mid-level leaders; succession plans drafted for key operational roles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997757" y="7317459"/>
            <a:ext cx="2349488" cy="2246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endParaRPr lang="en-US" dirty="0">
              <a:solidFill>
                <a:srgbClr val="10101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KPI dashboards, performance review cycles &amp; accountability protocols institutionalized in DJB</a:t>
            </a:r>
          </a:p>
        </p:txBody>
      </p:sp>
      <p:sp>
        <p:nvSpPr>
          <p:cNvPr id="28" name="TextBox 53">
            <a:extLst>
              <a:ext uri="{FF2B5EF4-FFF2-40B4-BE49-F238E27FC236}">
                <a16:creationId xmlns:a16="http://schemas.microsoft.com/office/drawing/2014/main" id="{B31D83E8-C22B-F487-2C59-01DD3990E3E6}"/>
              </a:ext>
            </a:extLst>
          </p:cNvPr>
          <p:cNvSpPr txBox="1"/>
          <p:nvPr/>
        </p:nvSpPr>
        <p:spPr>
          <a:xfrm>
            <a:off x="2968314" y="997144"/>
            <a:ext cx="12214769" cy="61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 dirty="0">
                <a:solidFill>
                  <a:srgbClr val="92D050"/>
                </a:solidFill>
                <a:latin typeface="Poppins Bold"/>
                <a:ea typeface="Poppins Bold"/>
                <a:cs typeface="Poppins Bold"/>
                <a:sym typeface="Poppins Bold"/>
              </a:rPr>
              <a:t>Phased DJB Restructuring Roadmap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81996" y="4281215"/>
            <a:ext cx="1875851" cy="187585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06075" y="4281215"/>
            <a:ext cx="1875851" cy="18758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34575" y="4281215"/>
            <a:ext cx="1875851" cy="187585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V="1">
            <a:off x="5331113" y="4055204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5"/>
                </a:moveTo>
                <a:lnTo>
                  <a:pt x="1453468" y="410605"/>
                </a:lnTo>
                <a:lnTo>
                  <a:pt x="1453468" y="0"/>
                </a:lnTo>
                <a:lnTo>
                  <a:pt x="0" y="0"/>
                </a:lnTo>
                <a:lnTo>
                  <a:pt x="0" y="41060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V="1">
            <a:off x="9477335" y="4075913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8" y="410604"/>
                </a:lnTo>
                <a:lnTo>
                  <a:pt x="1453468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814485" y="4818082"/>
            <a:ext cx="633497" cy="818736"/>
          </a:xfrm>
          <a:custGeom>
            <a:avLst/>
            <a:gdLst/>
            <a:ahLst/>
            <a:cxnLst/>
            <a:rect l="l" t="t" r="r" b="b"/>
            <a:pathLst>
              <a:path w="633497" h="818736">
                <a:moveTo>
                  <a:pt x="0" y="0"/>
                </a:moveTo>
                <a:lnTo>
                  <a:pt x="633497" y="0"/>
                </a:lnTo>
                <a:lnTo>
                  <a:pt x="633497" y="818736"/>
                </a:lnTo>
                <a:lnTo>
                  <a:pt x="0" y="8187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787473" y="4872212"/>
            <a:ext cx="715346" cy="699251"/>
          </a:xfrm>
          <a:custGeom>
            <a:avLst/>
            <a:gdLst/>
            <a:ahLst/>
            <a:cxnLst/>
            <a:rect l="l" t="t" r="r" b="b"/>
            <a:pathLst>
              <a:path w="715346" h="699251">
                <a:moveTo>
                  <a:pt x="0" y="0"/>
                </a:moveTo>
                <a:lnTo>
                  <a:pt x="715346" y="0"/>
                </a:lnTo>
                <a:lnTo>
                  <a:pt x="715346" y="699251"/>
                </a:lnTo>
                <a:lnTo>
                  <a:pt x="0" y="6992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585432" y="4665188"/>
            <a:ext cx="1132807" cy="920405"/>
          </a:xfrm>
          <a:custGeom>
            <a:avLst/>
            <a:gdLst/>
            <a:ahLst/>
            <a:cxnLst/>
            <a:rect l="l" t="t" r="r" b="b"/>
            <a:pathLst>
              <a:path w="1132807" h="920405">
                <a:moveTo>
                  <a:pt x="0" y="0"/>
                </a:moveTo>
                <a:lnTo>
                  <a:pt x="1132807" y="0"/>
                </a:lnTo>
                <a:lnTo>
                  <a:pt x="1132807" y="920406"/>
                </a:lnTo>
                <a:lnTo>
                  <a:pt x="0" y="9204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951364" y="3636655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9325842">
            <a:off x="16259610" y="-1255776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8373519">
            <a:off x="-800167" y="7810632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7" y="0"/>
                </a:lnTo>
                <a:lnTo>
                  <a:pt x="2613477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395527" y="864310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2037 Milestone: Scale-Up Stage Targets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03481" y="6419457"/>
            <a:ext cx="3032880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Scaled Learning Ecosystem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27560" y="6419457"/>
            <a:ext cx="3032880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Stronger Delivery Integration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56061" y="6419457"/>
            <a:ext cx="3032880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Measurable Service Performance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945177" y="7317459"/>
            <a:ext cx="2349488" cy="1963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Training  Academy fully operational with structured training modules. 100% trained staff in leadership &amp; technical skills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69256" y="7317459"/>
            <a:ext cx="2349488" cy="168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Cross-functional teams embedded across all zones; seamless coordination in water delivery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997757" y="7317459"/>
            <a:ext cx="2349488" cy="1393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25% reduction in NRW; 100% grievance redressal within SLA; improved citizen satisfaction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81996" y="4281215"/>
            <a:ext cx="1875851" cy="187585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06075" y="4281215"/>
            <a:ext cx="1875851" cy="18758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34575" y="4281215"/>
            <a:ext cx="1875851" cy="187585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V="1">
            <a:off x="5331113" y="4055204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5"/>
                </a:moveTo>
                <a:lnTo>
                  <a:pt x="1453468" y="410605"/>
                </a:lnTo>
                <a:lnTo>
                  <a:pt x="1453468" y="0"/>
                </a:lnTo>
                <a:lnTo>
                  <a:pt x="0" y="0"/>
                </a:lnTo>
                <a:lnTo>
                  <a:pt x="0" y="41060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V="1">
            <a:off x="9477335" y="4075913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8" y="410604"/>
                </a:lnTo>
                <a:lnTo>
                  <a:pt x="1453468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785287" y="4866589"/>
            <a:ext cx="711242" cy="811688"/>
          </a:xfrm>
          <a:custGeom>
            <a:avLst/>
            <a:gdLst/>
            <a:ahLst/>
            <a:cxnLst/>
            <a:rect l="l" t="t" r="r" b="b"/>
            <a:pathLst>
              <a:path w="711242" h="811688">
                <a:moveTo>
                  <a:pt x="0" y="0"/>
                </a:moveTo>
                <a:lnTo>
                  <a:pt x="711241" y="0"/>
                </a:lnTo>
                <a:lnTo>
                  <a:pt x="711241" y="811688"/>
                </a:lnTo>
                <a:lnTo>
                  <a:pt x="0" y="8116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740244" y="4896516"/>
            <a:ext cx="818233" cy="651518"/>
          </a:xfrm>
          <a:custGeom>
            <a:avLst/>
            <a:gdLst/>
            <a:ahLst/>
            <a:cxnLst/>
            <a:rect l="l" t="t" r="r" b="b"/>
            <a:pathLst>
              <a:path w="818233" h="651518">
                <a:moveTo>
                  <a:pt x="0" y="0"/>
                </a:moveTo>
                <a:lnTo>
                  <a:pt x="818234" y="0"/>
                </a:lnTo>
                <a:lnTo>
                  <a:pt x="818234" y="651519"/>
                </a:lnTo>
                <a:lnTo>
                  <a:pt x="0" y="6515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621380" y="4779901"/>
            <a:ext cx="1114061" cy="792376"/>
          </a:xfrm>
          <a:custGeom>
            <a:avLst/>
            <a:gdLst/>
            <a:ahLst/>
            <a:cxnLst/>
            <a:rect l="l" t="t" r="r" b="b"/>
            <a:pathLst>
              <a:path w="1114061" h="792376">
                <a:moveTo>
                  <a:pt x="0" y="0"/>
                </a:moveTo>
                <a:lnTo>
                  <a:pt x="1114061" y="0"/>
                </a:lnTo>
                <a:lnTo>
                  <a:pt x="1114061" y="792376"/>
                </a:lnTo>
                <a:lnTo>
                  <a:pt x="0" y="7923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951364" y="3636655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9325842">
            <a:off x="16259610" y="-1255776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8373519">
            <a:off x="-800167" y="7810632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7" y="0"/>
                </a:lnTo>
                <a:lnTo>
                  <a:pt x="2613477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395527" y="864310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3036615" y="1392897"/>
            <a:ext cx="12214769" cy="128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2042 Milestone: Maturity Stage – DJB at Peak Performance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03481" y="6419457"/>
            <a:ext cx="3032880" cy="726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 dirty="0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Robust Knowledge Systems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27560" y="6419457"/>
            <a:ext cx="3032880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Data-Led Management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56061" y="6419457"/>
            <a:ext cx="3032880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High-Performance Culture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945177" y="7317459"/>
            <a:ext cx="2349488" cy="168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 err="1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Institutionalised</a:t>
            </a: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 Knowledge Management with self-sustaining learning loops across all DJB units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69256" y="7317459"/>
            <a:ext cx="2349488" cy="168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Real-time dashboards &amp; AI-assisted decision-making driving operational excellence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997757" y="7317459"/>
            <a:ext cx="2349488" cy="168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 err="1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Organisation</a:t>
            </a: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-wide accountability, motivation &amp; continuous improvement embedded in DJB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81996" y="4281215"/>
            <a:ext cx="1875851" cy="187585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06075" y="4281215"/>
            <a:ext cx="1875851" cy="18758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34575" y="4281215"/>
            <a:ext cx="1875851" cy="187585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V="1">
            <a:off x="5331113" y="4055204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5"/>
                </a:moveTo>
                <a:lnTo>
                  <a:pt x="1453468" y="410605"/>
                </a:lnTo>
                <a:lnTo>
                  <a:pt x="1453468" y="0"/>
                </a:lnTo>
                <a:lnTo>
                  <a:pt x="0" y="0"/>
                </a:lnTo>
                <a:lnTo>
                  <a:pt x="0" y="41060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V="1">
            <a:off x="9477335" y="4075913"/>
            <a:ext cx="1453468" cy="410605"/>
          </a:xfrm>
          <a:custGeom>
            <a:avLst/>
            <a:gdLst/>
            <a:ahLst/>
            <a:cxnLst/>
            <a:rect l="l" t="t" r="r" b="b"/>
            <a:pathLst>
              <a:path w="1453468" h="410605">
                <a:moveTo>
                  <a:pt x="0" y="410604"/>
                </a:moveTo>
                <a:lnTo>
                  <a:pt x="1453468" y="410604"/>
                </a:lnTo>
                <a:lnTo>
                  <a:pt x="1453468" y="0"/>
                </a:lnTo>
                <a:lnTo>
                  <a:pt x="0" y="0"/>
                </a:lnTo>
                <a:lnTo>
                  <a:pt x="0" y="41060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837447" y="4856994"/>
            <a:ext cx="564949" cy="724293"/>
          </a:xfrm>
          <a:custGeom>
            <a:avLst/>
            <a:gdLst/>
            <a:ahLst/>
            <a:cxnLst/>
            <a:rect l="l" t="t" r="r" b="b"/>
            <a:pathLst>
              <a:path w="564949" h="724293">
                <a:moveTo>
                  <a:pt x="0" y="0"/>
                </a:moveTo>
                <a:lnTo>
                  <a:pt x="564949" y="0"/>
                </a:lnTo>
                <a:lnTo>
                  <a:pt x="564949" y="724293"/>
                </a:lnTo>
                <a:lnTo>
                  <a:pt x="0" y="724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822551" y="4897692"/>
            <a:ext cx="642898" cy="642898"/>
          </a:xfrm>
          <a:custGeom>
            <a:avLst/>
            <a:gdLst/>
            <a:ahLst/>
            <a:cxnLst/>
            <a:rect l="l" t="t" r="r" b="b"/>
            <a:pathLst>
              <a:path w="642898" h="642898">
                <a:moveTo>
                  <a:pt x="0" y="0"/>
                </a:moveTo>
                <a:lnTo>
                  <a:pt x="642898" y="0"/>
                </a:lnTo>
                <a:lnTo>
                  <a:pt x="642898" y="642897"/>
                </a:lnTo>
                <a:lnTo>
                  <a:pt x="0" y="6428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692638" y="4897692"/>
            <a:ext cx="959726" cy="718922"/>
          </a:xfrm>
          <a:custGeom>
            <a:avLst/>
            <a:gdLst/>
            <a:ahLst/>
            <a:cxnLst/>
            <a:rect l="l" t="t" r="r" b="b"/>
            <a:pathLst>
              <a:path w="959726" h="718922">
                <a:moveTo>
                  <a:pt x="0" y="0"/>
                </a:moveTo>
                <a:lnTo>
                  <a:pt x="959726" y="0"/>
                </a:lnTo>
                <a:lnTo>
                  <a:pt x="959726" y="718922"/>
                </a:lnTo>
                <a:lnTo>
                  <a:pt x="0" y="7189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951364" y="3636655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9325842">
            <a:off x="16259610" y="-1255776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8373519">
            <a:off x="-800167" y="7810632"/>
            <a:ext cx="2613476" cy="1701135"/>
          </a:xfrm>
          <a:custGeom>
            <a:avLst/>
            <a:gdLst/>
            <a:ahLst/>
            <a:cxnLst/>
            <a:rect l="l" t="t" r="r" b="b"/>
            <a:pathLst>
              <a:path w="2613476" h="1701135">
                <a:moveTo>
                  <a:pt x="0" y="0"/>
                </a:moveTo>
                <a:lnTo>
                  <a:pt x="2613477" y="0"/>
                </a:lnTo>
                <a:lnTo>
                  <a:pt x="2613477" y="1701135"/>
                </a:lnTo>
                <a:lnTo>
                  <a:pt x="0" y="17011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5395527" y="864310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2047 Vision: Future-Ready DJB – The End State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03481" y="6419457"/>
            <a:ext cx="3032880" cy="710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30"/>
              </a:lnSpc>
            </a:pPr>
            <a:r>
              <a:rPr lang="en-US" sz="2021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Resilient &amp; Citizen-Centric Organisation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27560" y="6419457"/>
            <a:ext cx="3032880" cy="710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30"/>
              </a:lnSpc>
            </a:pPr>
            <a:r>
              <a:rPr lang="en-US" sz="2021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Accountable &amp; Innovative Leadership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56061" y="6419457"/>
            <a:ext cx="3032880" cy="710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30"/>
              </a:lnSpc>
            </a:pPr>
            <a:r>
              <a:rPr lang="en-US" sz="2021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Globally Benchmarked Water Utility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945177" y="7317459"/>
            <a:ext cx="2349488" cy="1117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Universal 24x7 clean water access with zero grievance backlog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69256" y="7317459"/>
            <a:ext cx="2349488" cy="1393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Data-driven governance, full fiscal autonomy &amp; transparent accountability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997757" y="7317459"/>
            <a:ext cx="2349488" cy="1393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8"/>
              </a:lnSpc>
            </a:pPr>
            <a:r>
              <a:rPr lang="en-US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World-class infrastructure, green operations &amp; international best practices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8566" y="4704838"/>
            <a:ext cx="2816312" cy="3948403"/>
            <a:chOff x="0" y="0"/>
            <a:chExt cx="741745" cy="1039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08411" y="3789551"/>
            <a:ext cx="1376623" cy="137662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39712" y="4704838"/>
            <a:ext cx="2816312" cy="3948403"/>
            <a:chOff x="0" y="0"/>
            <a:chExt cx="741745" cy="10399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59556" y="3789551"/>
            <a:ext cx="1376623" cy="137662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54618" y="4704838"/>
            <a:ext cx="2816312" cy="3948403"/>
            <a:chOff x="0" y="0"/>
            <a:chExt cx="741745" cy="10399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077275" y="4704838"/>
            <a:ext cx="2816312" cy="3948403"/>
            <a:chOff x="0" y="0"/>
            <a:chExt cx="741745" cy="10399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474463" y="3789551"/>
            <a:ext cx="1376623" cy="137662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788060" y="3789551"/>
            <a:ext cx="1376623" cy="137662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392181" y="4704838"/>
            <a:ext cx="2816312" cy="3948403"/>
            <a:chOff x="0" y="0"/>
            <a:chExt cx="741745" cy="103990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41745" cy="1039909"/>
            </a:xfrm>
            <a:custGeom>
              <a:avLst/>
              <a:gdLst/>
              <a:ahLst/>
              <a:cxnLst/>
              <a:rect l="l" t="t" r="r" b="b"/>
              <a:pathLst>
                <a:path w="741745" h="1039909">
                  <a:moveTo>
                    <a:pt x="741745" y="0"/>
                  </a:moveTo>
                  <a:lnTo>
                    <a:pt x="741745" y="925609"/>
                  </a:lnTo>
                  <a:lnTo>
                    <a:pt x="370872" y="1039909"/>
                  </a:lnTo>
                  <a:lnTo>
                    <a:pt x="0" y="925609"/>
                  </a:lnTo>
                  <a:lnTo>
                    <a:pt x="0" y="0"/>
                  </a:lnTo>
                  <a:lnTo>
                    <a:pt x="741745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741745" cy="963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102966" y="3789551"/>
            <a:ext cx="1376623" cy="137662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367550" y="3155289"/>
            <a:ext cx="237297" cy="237297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2604848" y="3273938"/>
            <a:ext cx="13177370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6" name="Group 36"/>
          <p:cNvGrpSpPr/>
          <p:nvPr/>
        </p:nvGrpSpPr>
        <p:grpSpPr>
          <a:xfrm>
            <a:off x="5711100" y="3155289"/>
            <a:ext cx="237297" cy="23729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044126" y="3155289"/>
            <a:ext cx="237297" cy="23729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2" name="AutoShape 42"/>
          <p:cNvSpPr/>
          <p:nvPr/>
        </p:nvSpPr>
        <p:spPr>
          <a:xfrm>
            <a:off x="2486199" y="3392587"/>
            <a:ext cx="10523" cy="39696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3" name="AutoShape 43"/>
          <p:cNvSpPr/>
          <p:nvPr/>
        </p:nvSpPr>
        <p:spPr>
          <a:xfrm>
            <a:off x="5829748" y="3392587"/>
            <a:ext cx="18120" cy="45845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AutoShape 44"/>
          <p:cNvSpPr/>
          <p:nvPr/>
        </p:nvSpPr>
        <p:spPr>
          <a:xfrm>
            <a:off x="9162774" y="3392587"/>
            <a:ext cx="95169" cy="444448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5" name="Group 45"/>
          <p:cNvGrpSpPr/>
          <p:nvPr/>
        </p:nvGrpSpPr>
        <p:grpSpPr>
          <a:xfrm>
            <a:off x="12348663" y="3155289"/>
            <a:ext cx="237297" cy="237297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5681689" y="3155289"/>
            <a:ext cx="237297" cy="237297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1" name="AutoShape 51"/>
          <p:cNvSpPr/>
          <p:nvPr/>
        </p:nvSpPr>
        <p:spPr>
          <a:xfrm>
            <a:off x="12467312" y="3392587"/>
            <a:ext cx="0" cy="459635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2" name="AutoShape 52"/>
          <p:cNvSpPr/>
          <p:nvPr/>
        </p:nvSpPr>
        <p:spPr>
          <a:xfrm flipH="1">
            <a:off x="15782218" y="3392587"/>
            <a:ext cx="18120" cy="521266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2173279" y="3935755"/>
            <a:ext cx="676840" cy="1086863"/>
          </a:xfrm>
          <a:custGeom>
            <a:avLst/>
            <a:gdLst/>
            <a:ahLst/>
            <a:cxnLst/>
            <a:rect l="l" t="t" r="r" b="b"/>
            <a:pathLst>
              <a:path w="676840" h="1086863">
                <a:moveTo>
                  <a:pt x="0" y="0"/>
                </a:moveTo>
                <a:lnTo>
                  <a:pt x="676840" y="0"/>
                </a:lnTo>
                <a:lnTo>
                  <a:pt x="676840" y="1086863"/>
                </a:lnTo>
                <a:lnTo>
                  <a:pt x="0" y="10868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5309803" y="3953749"/>
            <a:ext cx="1048957" cy="862767"/>
          </a:xfrm>
          <a:custGeom>
            <a:avLst/>
            <a:gdLst/>
            <a:ahLst/>
            <a:cxnLst/>
            <a:rect l="l" t="t" r="r" b="b"/>
            <a:pathLst>
              <a:path w="1048957" h="862767">
                <a:moveTo>
                  <a:pt x="0" y="0"/>
                </a:moveTo>
                <a:lnTo>
                  <a:pt x="1048957" y="0"/>
                </a:lnTo>
                <a:lnTo>
                  <a:pt x="1048957" y="862767"/>
                </a:lnTo>
                <a:lnTo>
                  <a:pt x="0" y="862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8832772" y="4143161"/>
            <a:ext cx="622456" cy="669403"/>
          </a:xfrm>
          <a:custGeom>
            <a:avLst/>
            <a:gdLst/>
            <a:ahLst/>
            <a:cxnLst/>
            <a:rect l="l" t="t" r="r" b="b"/>
            <a:pathLst>
              <a:path w="622456" h="669403">
                <a:moveTo>
                  <a:pt x="0" y="0"/>
                </a:moveTo>
                <a:lnTo>
                  <a:pt x="622456" y="0"/>
                </a:lnTo>
                <a:lnTo>
                  <a:pt x="622456" y="669404"/>
                </a:lnTo>
                <a:lnTo>
                  <a:pt x="0" y="6694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12142919" y="3954418"/>
            <a:ext cx="691196" cy="884731"/>
          </a:xfrm>
          <a:custGeom>
            <a:avLst/>
            <a:gdLst/>
            <a:ahLst/>
            <a:cxnLst/>
            <a:rect l="l" t="t" r="r" b="b"/>
            <a:pathLst>
              <a:path w="691196" h="884731">
                <a:moveTo>
                  <a:pt x="0" y="0"/>
                </a:moveTo>
                <a:lnTo>
                  <a:pt x="691196" y="0"/>
                </a:lnTo>
                <a:lnTo>
                  <a:pt x="691196" y="884731"/>
                </a:lnTo>
                <a:lnTo>
                  <a:pt x="0" y="8847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Strategic Recommendations for DJB Leadership</a:t>
            </a:r>
          </a:p>
        </p:txBody>
      </p:sp>
      <p:sp>
        <p:nvSpPr>
          <p:cNvPr id="58" name="Freeform 58"/>
          <p:cNvSpPr/>
          <p:nvPr/>
        </p:nvSpPr>
        <p:spPr>
          <a:xfrm>
            <a:off x="14607474" y="1022986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1" y="0"/>
                </a:lnTo>
                <a:lnTo>
                  <a:pt x="791761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/>
          <p:nvPr/>
        </p:nvSpPr>
        <p:spPr>
          <a:xfrm rot="-9325842">
            <a:off x="16771741" y="4672940"/>
            <a:ext cx="837266" cy="986469"/>
          </a:xfrm>
          <a:custGeom>
            <a:avLst/>
            <a:gdLst/>
            <a:ahLst/>
            <a:cxnLst/>
            <a:rect l="l" t="t" r="r" b="b"/>
            <a:pathLst>
              <a:path w="837266" h="986469">
                <a:moveTo>
                  <a:pt x="0" y="0"/>
                </a:moveTo>
                <a:lnTo>
                  <a:pt x="837266" y="0"/>
                </a:lnTo>
                <a:lnTo>
                  <a:pt x="837266" y="986469"/>
                </a:lnTo>
                <a:lnTo>
                  <a:pt x="0" y="9864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Freeform 60"/>
          <p:cNvSpPr/>
          <p:nvPr/>
        </p:nvSpPr>
        <p:spPr>
          <a:xfrm rot="8373519">
            <a:off x="948353" y="8080720"/>
            <a:ext cx="1517427" cy="987707"/>
          </a:xfrm>
          <a:custGeom>
            <a:avLst/>
            <a:gdLst/>
            <a:ahLst/>
            <a:cxnLst/>
            <a:rect l="l" t="t" r="r" b="b"/>
            <a:pathLst>
              <a:path w="1517427" h="987707">
                <a:moveTo>
                  <a:pt x="0" y="0"/>
                </a:moveTo>
                <a:lnTo>
                  <a:pt x="1517426" y="0"/>
                </a:lnTo>
                <a:lnTo>
                  <a:pt x="1517426" y="987707"/>
                </a:lnTo>
                <a:lnTo>
                  <a:pt x="0" y="9877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Freeform 61"/>
          <p:cNvSpPr/>
          <p:nvPr/>
        </p:nvSpPr>
        <p:spPr>
          <a:xfrm>
            <a:off x="15395527" y="8643103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4" y="0"/>
                </a:lnTo>
                <a:lnTo>
                  <a:pt x="48565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2" name="Freeform 62"/>
          <p:cNvSpPr/>
          <p:nvPr/>
        </p:nvSpPr>
        <p:spPr>
          <a:xfrm>
            <a:off x="-2372264" y="-2783609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3" name="Freeform 63"/>
          <p:cNvSpPr/>
          <p:nvPr/>
        </p:nvSpPr>
        <p:spPr>
          <a:xfrm>
            <a:off x="15400836" y="4186906"/>
            <a:ext cx="767845" cy="535572"/>
          </a:xfrm>
          <a:custGeom>
            <a:avLst/>
            <a:gdLst/>
            <a:ahLst/>
            <a:cxnLst/>
            <a:rect l="l" t="t" r="r" b="b"/>
            <a:pathLst>
              <a:path w="767845" h="535572">
                <a:moveTo>
                  <a:pt x="0" y="0"/>
                </a:moveTo>
                <a:lnTo>
                  <a:pt x="767845" y="0"/>
                </a:lnTo>
                <a:lnTo>
                  <a:pt x="767845" y="535571"/>
                </a:lnTo>
                <a:lnTo>
                  <a:pt x="0" y="53557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4" name="TextBox 64"/>
          <p:cNvSpPr txBox="1"/>
          <p:nvPr/>
        </p:nvSpPr>
        <p:spPr>
          <a:xfrm>
            <a:off x="7988030" y="7175703"/>
            <a:ext cx="2349488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Allocate min. 3% of annual budget to structured training, e-learning &amp; field capability programs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7754618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Learning &amp; Capacity Investment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1292568" y="7175703"/>
            <a:ext cx="2349488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Introduce performance-linked rewards, career progression paths &amp; recognition systems for staff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1059155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Incentives &amp; Motivation Policy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321978" y="7175703"/>
            <a:ext cx="2349488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Appoint dedicated Chief Learning Officer &amp; launch DJB Leadership Academy within 6 months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088566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Immediate Leadership Action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4655004" y="7175703"/>
            <a:ext cx="2349488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Restructure HR &amp; training units with clear mandates, roles &amp; accountability frameworks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689326" y="5805055"/>
            <a:ext cx="2317085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Institutional Design Reform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4607474" y="7175703"/>
            <a:ext cx="2349488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dirty="0">
                <a:solidFill>
                  <a:srgbClr val="101010"/>
                </a:solidFill>
                <a:latin typeface="Canva Sans"/>
                <a:ea typeface="Canva Sans"/>
                <a:cs typeface="Canva Sans"/>
                <a:sym typeface="Canva Sans"/>
              </a:rPr>
              <a:t>Establish real-time dashboards, quarterly reviews &amp; citizen feedback loops for accountability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4374062" y="5805055"/>
            <a:ext cx="2816312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Governance &amp; Monitoring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80554" y="7216069"/>
            <a:ext cx="3161197" cy="998420"/>
            <a:chOff x="0" y="0"/>
            <a:chExt cx="832579" cy="262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177242"/>
                  </a:lnTo>
                  <a:cubicBezTo>
                    <a:pt x="832579" y="224582"/>
                    <a:pt x="794202" y="262958"/>
                    <a:pt x="746862" y="262958"/>
                  </a:cubicBezTo>
                  <a:lnTo>
                    <a:pt x="85717" y="262958"/>
                  </a:lnTo>
                  <a:cubicBezTo>
                    <a:pt x="38377" y="262958"/>
                    <a:pt x="0" y="224582"/>
                    <a:pt x="0" y="177242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6841751" y="7715280"/>
            <a:ext cx="4642047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7561552" y="7216069"/>
            <a:ext cx="3161197" cy="998420"/>
            <a:chOff x="0" y="0"/>
            <a:chExt cx="832579" cy="262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177242"/>
                  </a:lnTo>
                  <a:cubicBezTo>
                    <a:pt x="832579" y="224582"/>
                    <a:pt x="794202" y="262958"/>
                    <a:pt x="746862" y="262958"/>
                  </a:cubicBezTo>
                  <a:lnTo>
                    <a:pt x="85717" y="262958"/>
                  </a:lnTo>
                  <a:cubicBezTo>
                    <a:pt x="38377" y="262958"/>
                    <a:pt x="0" y="224582"/>
                    <a:pt x="0" y="177242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80099" y="7216069"/>
            <a:ext cx="3161197" cy="998420"/>
            <a:chOff x="0" y="0"/>
            <a:chExt cx="832579" cy="2629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32579" cy="262958"/>
            </a:xfrm>
            <a:custGeom>
              <a:avLst/>
              <a:gdLst/>
              <a:ahLst/>
              <a:cxnLst/>
              <a:rect l="l" t="t" r="r" b="b"/>
              <a:pathLst>
                <a:path w="832579" h="262958">
                  <a:moveTo>
                    <a:pt x="85717" y="0"/>
                  </a:moveTo>
                  <a:lnTo>
                    <a:pt x="746862" y="0"/>
                  </a:lnTo>
                  <a:cubicBezTo>
                    <a:pt x="794202" y="0"/>
                    <a:pt x="832579" y="38377"/>
                    <a:pt x="832579" y="85717"/>
                  </a:cubicBezTo>
                  <a:lnTo>
                    <a:pt x="832579" y="177242"/>
                  </a:lnTo>
                  <a:cubicBezTo>
                    <a:pt x="832579" y="224582"/>
                    <a:pt x="794202" y="262958"/>
                    <a:pt x="746862" y="262958"/>
                  </a:cubicBezTo>
                  <a:lnTo>
                    <a:pt x="85717" y="262958"/>
                  </a:lnTo>
                  <a:cubicBezTo>
                    <a:pt x="38377" y="262958"/>
                    <a:pt x="0" y="224582"/>
                    <a:pt x="0" y="177242"/>
                  </a:cubicBezTo>
                  <a:lnTo>
                    <a:pt x="0" y="85717"/>
                  </a:lnTo>
                  <a:cubicBezTo>
                    <a:pt x="0" y="38377"/>
                    <a:pt x="38377" y="0"/>
                    <a:pt x="85717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32579" cy="30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718102" y="3464297"/>
            <a:ext cx="3086100" cy="3222253"/>
            <a:chOff x="0" y="0"/>
            <a:chExt cx="812800" cy="84865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48659"/>
            </a:xfrm>
            <a:custGeom>
              <a:avLst/>
              <a:gdLst/>
              <a:ahLst/>
              <a:cxnLst/>
              <a:rect l="l" t="t" r="r" b="b"/>
              <a:pathLst>
                <a:path w="812800" h="848659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798486"/>
                  </a:lnTo>
                  <a:cubicBezTo>
                    <a:pt x="812800" y="811793"/>
                    <a:pt x="807514" y="824555"/>
                    <a:pt x="798105" y="833964"/>
                  </a:cubicBezTo>
                  <a:cubicBezTo>
                    <a:pt x="788695" y="843373"/>
                    <a:pt x="775934" y="848659"/>
                    <a:pt x="762627" y="848659"/>
                  </a:cubicBezTo>
                  <a:lnTo>
                    <a:pt x="50173" y="848659"/>
                  </a:lnTo>
                  <a:cubicBezTo>
                    <a:pt x="36866" y="848659"/>
                    <a:pt x="24105" y="843373"/>
                    <a:pt x="14695" y="833964"/>
                  </a:cubicBezTo>
                  <a:cubicBezTo>
                    <a:pt x="5286" y="824555"/>
                    <a:pt x="0" y="811793"/>
                    <a:pt x="0" y="798486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8766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8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600950" y="3464297"/>
            <a:ext cx="3086100" cy="3222253"/>
            <a:chOff x="0" y="0"/>
            <a:chExt cx="812800" cy="8486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48659"/>
            </a:xfrm>
            <a:custGeom>
              <a:avLst/>
              <a:gdLst/>
              <a:ahLst/>
              <a:cxnLst/>
              <a:rect l="l" t="t" r="r" b="b"/>
              <a:pathLst>
                <a:path w="812800" h="848659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798486"/>
                  </a:lnTo>
                  <a:cubicBezTo>
                    <a:pt x="812800" y="811793"/>
                    <a:pt x="807514" y="824555"/>
                    <a:pt x="798105" y="833964"/>
                  </a:cubicBezTo>
                  <a:cubicBezTo>
                    <a:pt x="788695" y="843373"/>
                    <a:pt x="775934" y="848659"/>
                    <a:pt x="762627" y="848659"/>
                  </a:cubicBezTo>
                  <a:lnTo>
                    <a:pt x="50173" y="848659"/>
                  </a:lnTo>
                  <a:cubicBezTo>
                    <a:pt x="36866" y="848659"/>
                    <a:pt x="24105" y="843373"/>
                    <a:pt x="14695" y="833964"/>
                  </a:cubicBezTo>
                  <a:cubicBezTo>
                    <a:pt x="5286" y="824555"/>
                    <a:pt x="0" y="811793"/>
                    <a:pt x="0" y="798486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A5D03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8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517648" y="3464297"/>
            <a:ext cx="3086100" cy="3222253"/>
            <a:chOff x="0" y="0"/>
            <a:chExt cx="812800" cy="84865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48659"/>
            </a:xfrm>
            <a:custGeom>
              <a:avLst/>
              <a:gdLst/>
              <a:ahLst/>
              <a:cxnLst/>
              <a:rect l="l" t="t" r="r" b="b"/>
              <a:pathLst>
                <a:path w="812800" h="848659">
                  <a:moveTo>
                    <a:pt x="50173" y="0"/>
                  </a:moveTo>
                  <a:lnTo>
                    <a:pt x="762627" y="0"/>
                  </a:lnTo>
                  <a:cubicBezTo>
                    <a:pt x="775934" y="0"/>
                    <a:pt x="788695" y="5286"/>
                    <a:pt x="798105" y="14695"/>
                  </a:cubicBezTo>
                  <a:cubicBezTo>
                    <a:pt x="807514" y="24105"/>
                    <a:pt x="812800" y="36866"/>
                    <a:pt x="812800" y="50173"/>
                  </a:cubicBezTo>
                  <a:lnTo>
                    <a:pt x="812800" y="798486"/>
                  </a:lnTo>
                  <a:cubicBezTo>
                    <a:pt x="812800" y="811793"/>
                    <a:pt x="807514" y="824555"/>
                    <a:pt x="798105" y="833964"/>
                  </a:cubicBezTo>
                  <a:cubicBezTo>
                    <a:pt x="788695" y="843373"/>
                    <a:pt x="775934" y="848659"/>
                    <a:pt x="762627" y="848659"/>
                  </a:cubicBezTo>
                  <a:lnTo>
                    <a:pt x="50173" y="848659"/>
                  </a:lnTo>
                  <a:cubicBezTo>
                    <a:pt x="36866" y="848659"/>
                    <a:pt x="24105" y="843373"/>
                    <a:pt x="14695" y="833964"/>
                  </a:cubicBezTo>
                  <a:cubicBezTo>
                    <a:pt x="5286" y="824555"/>
                    <a:pt x="0" y="811793"/>
                    <a:pt x="0" y="798486"/>
                  </a:cubicBezTo>
                  <a:lnTo>
                    <a:pt x="0" y="50173"/>
                  </a:lnTo>
                  <a:cubicBezTo>
                    <a:pt x="0" y="36866"/>
                    <a:pt x="5286" y="24105"/>
                    <a:pt x="14695" y="14695"/>
                  </a:cubicBezTo>
                  <a:cubicBezTo>
                    <a:pt x="24105" y="5286"/>
                    <a:pt x="36866" y="0"/>
                    <a:pt x="50173" y="0"/>
                  </a:cubicBezTo>
                  <a:close/>
                </a:path>
              </a:pathLst>
            </a:custGeom>
            <a:solidFill>
              <a:srgbClr val="60C6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86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1" name="AutoShape 21"/>
          <p:cNvSpPr/>
          <p:nvPr/>
        </p:nvSpPr>
        <p:spPr>
          <a:xfrm flipH="1">
            <a:off x="5261152" y="6686550"/>
            <a:ext cx="0" cy="52951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 flipH="1">
            <a:off x="9142151" y="6686550"/>
            <a:ext cx="1849" cy="52951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 flipH="1">
            <a:off x="13060698" y="6686550"/>
            <a:ext cx="0" cy="52951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4535292" y="3875412"/>
            <a:ext cx="1376623" cy="1376623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453839" y="3875412"/>
            <a:ext cx="1376623" cy="1376623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72386" y="3875412"/>
            <a:ext cx="1376623" cy="1376623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7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4898256" y="3904380"/>
            <a:ext cx="656338" cy="1055908"/>
          </a:xfrm>
          <a:custGeom>
            <a:avLst/>
            <a:gdLst/>
            <a:ahLst/>
            <a:cxnLst/>
            <a:rect l="l" t="t" r="r" b="b"/>
            <a:pathLst>
              <a:path w="656338" h="1055908">
                <a:moveTo>
                  <a:pt x="0" y="0"/>
                </a:moveTo>
                <a:lnTo>
                  <a:pt x="656338" y="0"/>
                </a:lnTo>
                <a:lnTo>
                  <a:pt x="656338" y="1055907"/>
                </a:lnTo>
                <a:lnTo>
                  <a:pt x="0" y="10559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8773065" y="4156208"/>
            <a:ext cx="783390" cy="885689"/>
          </a:xfrm>
          <a:custGeom>
            <a:avLst/>
            <a:gdLst/>
            <a:ahLst/>
            <a:cxnLst/>
            <a:rect l="l" t="t" r="r" b="b"/>
            <a:pathLst>
              <a:path w="783390" h="885689">
                <a:moveTo>
                  <a:pt x="0" y="0"/>
                </a:moveTo>
                <a:lnTo>
                  <a:pt x="783390" y="0"/>
                </a:lnTo>
                <a:lnTo>
                  <a:pt x="783390" y="885689"/>
                </a:lnTo>
                <a:lnTo>
                  <a:pt x="0" y="885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2646273" y="3883029"/>
            <a:ext cx="798065" cy="1161540"/>
          </a:xfrm>
          <a:custGeom>
            <a:avLst/>
            <a:gdLst/>
            <a:ahLst/>
            <a:cxnLst/>
            <a:rect l="l" t="t" r="r" b="b"/>
            <a:pathLst>
              <a:path w="798065" h="1161540">
                <a:moveTo>
                  <a:pt x="0" y="0"/>
                </a:moveTo>
                <a:lnTo>
                  <a:pt x="798065" y="0"/>
                </a:lnTo>
                <a:lnTo>
                  <a:pt x="798065" y="1161540"/>
                </a:lnTo>
                <a:lnTo>
                  <a:pt x="0" y="11615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3036615" y="1392897"/>
            <a:ext cx="12214769" cy="651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6"/>
              </a:lnSpc>
            </a:pPr>
            <a:r>
              <a:rPr lang="en-US" sz="3597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Conclusion: Building a Future-Ready DJB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643005" y="7313325"/>
            <a:ext cx="3161197" cy="37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Capable People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1552" y="7313325"/>
            <a:ext cx="3161197" cy="37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Accountable Leaders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646509" y="7313325"/>
            <a:ext cx="2828379" cy="74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7"/>
              </a:lnSpc>
            </a:pPr>
            <a:r>
              <a:rPr lang="en-US" sz="2098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Execution-Focused Culture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935399" y="5628733"/>
            <a:ext cx="257641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F4F7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Invest in skills, training &amp; continuous self-development at every level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72720" y="5628733"/>
            <a:ext cx="257641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Embed transparency, ownership &amp; performance accountability across DJB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753850" y="5628733"/>
            <a:ext cx="257641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</a:pPr>
            <a:r>
              <a:rPr lang="en-US" sz="1600" b="1" dirty="0">
                <a:solidFill>
                  <a:srgbClr val="10101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Drive sustainable water delivery through motivated, high-performing teams</a:t>
            </a:r>
          </a:p>
        </p:txBody>
      </p:sp>
      <p:sp>
        <p:nvSpPr>
          <p:cNvPr id="43" name="Freeform 43"/>
          <p:cNvSpPr/>
          <p:nvPr/>
        </p:nvSpPr>
        <p:spPr>
          <a:xfrm>
            <a:off x="14603748" y="2585782"/>
            <a:ext cx="791762" cy="878515"/>
          </a:xfrm>
          <a:custGeom>
            <a:avLst/>
            <a:gdLst/>
            <a:ahLst/>
            <a:cxnLst/>
            <a:rect l="l" t="t" r="r" b="b"/>
            <a:pathLst>
              <a:path w="791762" h="878515">
                <a:moveTo>
                  <a:pt x="0" y="0"/>
                </a:moveTo>
                <a:lnTo>
                  <a:pt x="791762" y="0"/>
                </a:lnTo>
                <a:lnTo>
                  <a:pt x="791762" y="878515"/>
                </a:lnTo>
                <a:lnTo>
                  <a:pt x="0" y="878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 rot="-9325842">
            <a:off x="16259610" y="-1255776"/>
            <a:ext cx="2406302" cy="2835113"/>
          </a:xfrm>
          <a:custGeom>
            <a:avLst/>
            <a:gdLst/>
            <a:ahLst/>
            <a:cxnLst/>
            <a:rect l="l" t="t" r="r" b="b"/>
            <a:pathLst>
              <a:path w="2406302" h="2835113">
                <a:moveTo>
                  <a:pt x="0" y="0"/>
                </a:moveTo>
                <a:lnTo>
                  <a:pt x="2406302" y="0"/>
                </a:lnTo>
                <a:lnTo>
                  <a:pt x="2406302" y="2835114"/>
                </a:lnTo>
                <a:lnTo>
                  <a:pt x="0" y="28351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-1213518" y="-2883505"/>
            <a:ext cx="4856524" cy="4114800"/>
          </a:xfrm>
          <a:custGeom>
            <a:avLst/>
            <a:gdLst/>
            <a:ahLst/>
            <a:cxnLst/>
            <a:rect l="l" t="t" r="r" b="b"/>
            <a:pathLst>
              <a:path w="4856524" h="4114800">
                <a:moveTo>
                  <a:pt x="0" y="0"/>
                </a:moveTo>
                <a:lnTo>
                  <a:pt x="4856523" y="0"/>
                </a:lnTo>
                <a:lnTo>
                  <a:pt x="48565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 rot="8373519">
            <a:off x="16581504" y="8376534"/>
            <a:ext cx="2448850" cy="1593979"/>
          </a:xfrm>
          <a:custGeom>
            <a:avLst/>
            <a:gdLst/>
            <a:ahLst/>
            <a:cxnLst/>
            <a:rect l="l" t="t" r="r" b="b"/>
            <a:pathLst>
              <a:path w="2448850" h="1593979">
                <a:moveTo>
                  <a:pt x="0" y="0"/>
                </a:moveTo>
                <a:lnTo>
                  <a:pt x="2448850" y="0"/>
                </a:lnTo>
                <a:lnTo>
                  <a:pt x="2448850" y="1593979"/>
                </a:lnTo>
                <a:lnTo>
                  <a:pt x="0" y="15939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-2372264" y="8739100"/>
            <a:ext cx="4744528" cy="4114800"/>
          </a:xfrm>
          <a:custGeom>
            <a:avLst/>
            <a:gdLst/>
            <a:ahLst/>
            <a:cxnLst/>
            <a:rect l="l" t="t" r="r" b="b"/>
            <a:pathLst>
              <a:path w="4744528" h="4114800">
                <a:moveTo>
                  <a:pt x="0" y="0"/>
                </a:moveTo>
                <a:lnTo>
                  <a:pt x="4744528" y="0"/>
                </a:lnTo>
                <a:lnTo>
                  <a:pt x="47445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428625"/>
            <a:ext cx="1524000" cy="2571750"/>
          </a:xfrm>
          <a:custGeom>
            <a:avLst/>
            <a:gdLst/>
            <a:ahLst/>
            <a:cxnLst/>
            <a:rect l="l" t="t" r="r" b="b"/>
            <a:pathLst>
              <a:path w="1524000" h="2571750">
                <a:moveTo>
                  <a:pt x="0" y="0"/>
                </a:moveTo>
                <a:lnTo>
                  <a:pt x="1524000" y="0"/>
                </a:lnTo>
                <a:lnTo>
                  <a:pt x="1524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8625" y="0"/>
            <a:ext cx="2619375" cy="128587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163056" y="574726"/>
            <a:ext cx="5504688" cy="1060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5"/>
              </a:lnSpc>
            </a:pPr>
            <a:r>
              <a:rPr lang="en-US" sz="7995" b="1">
                <a:solidFill>
                  <a:srgbClr val="294A7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Conclusion</a:t>
            </a:r>
          </a:p>
        </p:txBody>
      </p:sp>
      <p:sp>
        <p:nvSpPr>
          <p:cNvPr id="6" name="Freeform 6"/>
          <p:cNvSpPr/>
          <p:nvPr/>
        </p:nvSpPr>
        <p:spPr>
          <a:xfrm>
            <a:off x="7181850" y="1495425"/>
            <a:ext cx="3276600" cy="219075"/>
          </a:xfrm>
          <a:custGeom>
            <a:avLst/>
            <a:gdLst/>
            <a:ahLst/>
            <a:cxnLst/>
            <a:rect l="l" t="t" r="r" b="b"/>
            <a:pathLst>
              <a:path w="3276600" h="219075">
                <a:moveTo>
                  <a:pt x="0" y="0"/>
                </a:moveTo>
                <a:lnTo>
                  <a:pt x="3276600" y="0"/>
                </a:lnTo>
                <a:lnTo>
                  <a:pt x="3276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218688" y="1932093"/>
            <a:ext cx="11503152" cy="992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076" b="1">
                <a:solidFill>
                  <a:srgbClr val="294A78"/>
                </a:solidFill>
                <a:latin typeface="Bricolage Grotesque Semi-Bold"/>
                <a:ea typeface="Bricolage Grotesque Semi-Bold"/>
                <a:cs typeface="Bricolage Grotesque Semi-Bold"/>
                <a:sym typeface="Bricolage Grotesque Semi-Bold"/>
              </a:rPr>
              <a:t>Strengthening our people, systems and practices is the foundation for a resilient, efficient and citizen-centric Delhi Jal Board. Our focus must remain on capability, compliance, accountability and collaboration—today and in the years ahead.</a:t>
            </a:r>
          </a:p>
        </p:txBody>
      </p:sp>
      <p:sp>
        <p:nvSpPr>
          <p:cNvPr id="8" name="Freeform 8"/>
          <p:cNvSpPr/>
          <p:nvPr/>
        </p:nvSpPr>
        <p:spPr>
          <a:xfrm>
            <a:off x="866775" y="3638550"/>
            <a:ext cx="5229225" cy="3219450"/>
          </a:xfrm>
          <a:custGeom>
            <a:avLst/>
            <a:gdLst/>
            <a:ahLst/>
            <a:cxnLst/>
            <a:rect l="l" t="t" r="r" b="b"/>
            <a:pathLst>
              <a:path w="5229225" h="3219450">
                <a:moveTo>
                  <a:pt x="0" y="0"/>
                </a:moveTo>
                <a:lnTo>
                  <a:pt x="5229225" y="0"/>
                </a:lnTo>
                <a:lnTo>
                  <a:pt x="522922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048000" y="3209925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04925" y="4067175"/>
            <a:ext cx="1314450" cy="1724025"/>
          </a:xfrm>
          <a:custGeom>
            <a:avLst/>
            <a:gdLst/>
            <a:ahLst/>
            <a:cxnLst/>
            <a:rect l="l" t="t" r="r" b="b"/>
            <a:pathLst>
              <a:path w="1314450" h="1724025">
                <a:moveTo>
                  <a:pt x="0" y="0"/>
                </a:moveTo>
                <a:lnTo>
                  <a:pt x="1314450" y="0"/>
                </a:lnTo>
                <a:lnTo>
                  <a:pt x="13144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798064" y="4278820"/>
            <a:ext cx="2798064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1980" b="1" dirty="0">
                <a:solidFill>
                  <a:srgbClr val="294A7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Invest continuously in people, leadership and institutional learning.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98064" y="5273385"/>
            <a:ext cx="288950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9"/>
              </a:lnSpc>
            </a:pPr>
            <a:r>
              <a:rPr lang="en-US" dirty="0">
                <a:solidFill>
                  <a:srgbClr val="294A7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Build future-ready capabilities and leaders who drive performance and innovation</a:t>
            </a:r>
            <a:r>
              <a:rPr lang="en-US" sz="1584" dirty="0">
                <a:solidFill>
                  <a:srgbClr val="294A7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6305550" y="3638550"/>
            <a:ext cx="5457825" cy="3219450"/>
          </a:xfrm>
          <a:custGeom>
            <a:avLst/>
            <a:gdLst/>
            <a:ahLst/>
            <a:cxnLst/>
            <a:rect l="l" t="t" r="r" b="b"/>
            <a:pathLst>
              <a:path w="5457825" h="3219450">
                <a:moveTo>
                  <a:pt x="0" y="0"/>
                </a:moveTo>
                <a:lnTo>
                  <a:pt x="5457825" y="0"/>
                </a:lnTo>
                <a:lnTo>
                  <a:pt x="545782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486775" y="3209925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8796528" y="3415856"/>
            <a:ext cx="402336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3"/>
              </a:lnSpc>
            </a:pPr>
            <a:r>
              <a:rPr lang="en-US" sz="2519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2</a:t>
            </a:r>
          </a:p>
        </p:txBody>
      </p:sp>
      <p:sp>
        <p:nvSpPr>
          <p:cNvPr id="16" name="Freeform 16"/>
          <p:cNvSpPr/>
          <p:nvPr/>
        </p:nvSpPr>
        <p:spPr>
          <a:xfrm>
            <a:off x="6524625" y="4286250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8028432" y="4704588"/>
            <a:ext cx="2761488" cy="68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7"/>
              </a:lnSpc>
            </a:pPr>
            <a:r>
              <a:rPr lang="en-US" sz="1600" b="1" dirty="0">
                <a:solidFill>
                  <a:srgbClr val="294A78"/>
                </a:solidFill>
                <a:latin typeface="Bricolage Grotesque Bold"/>
                <a:sym typeface="Bricolage Grotesque Bold"/>
              </a:rPr>
              <a:t>Make safety, legal compliance, wellbeing and accountability non-negotiable.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28432" y="5642747"/>
            <a:ext cx="3364992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7"/>
              </a:lnSpc>
            </a:pPr>
            <a:r>
              <a:rPr lang="en-US" dirty="0">
                <a:solidFill>
                  <a:srgbClr val="294A7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Strengthen governance and culture to protect people, assets and trust.</a:t>
            </a:r>
          </a:p>
        </p:txBody>
      </p:sp>
      <p:sp>
        <p:nvSpPr>
          <p:cNvPr id="19" name="Freeform 19"/>
          <p:cNvSpPr/>
          <p:nvPr/>
        </p:nvSpPr>
        <p:spPr>
          <a:xfrm>
            <a:off x="11863387" y="3659294"/>
            <a:ext cx="5448300" cy="3219450"/>
          </a:xfrm>
          <a:custGeom>
            <a:avLst/>
            <a:gdLst/>
            <a:ahLst/>
            <a:cxnLst/>
            <a:rect l="l" t="t" r="r" b="b"/>
            <a:pathLst>
              <a:path w="5448300" h="3219450">
                <a:moveTo>
                  <a:pt x="0" y="0"/>
                </a:moveTo>
                <a:lnTo>
                  <a:pt x="5448300" y="0"/>
                </a:lnTo>
                <a:lnTo>
                  <a:pt x="54483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4144625" y="3209925"/>
            <a:ext cx="885825" cy="866775"/>
          </a:xfrm>
          <a:custGeom>
            <a:avLst/>
            <a:gdLst/>
            <a:ahLst/>
            <a:cxnLst/>
            <a:rect l="l" t="t" r="r" b="b"/>
            <a:pathLst>
              <a:path w="885825" h="866775">
                <a:moveTo>
                  <a:pt x="0" y="0"/>
                </a:moveTo>
                <a:lnTo>
                  <a:pt x="885825" y="0"/>
                </a:lnTo>
                <a:lnTo>
                  <a:pt x="8858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4465808" y="3430143"/>
            <a:ext cx="402336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6"/>
              </a:lnSpc>
            </a:pPr>
            <a:r>
              <a:rPr lang="en-US" sz="2489" b="1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3</a:t>
            </a:r>
          </a:p>
        </p:txBody>
      </p:sp>
      <p:sp>
        <p:nvSpPr>
          <p:cNvPr id="22" name="Freeform 22"/>
          <p:cNvSpPr/>
          <p:nvPr/>
        </p:nvSpPr>
        <p:spPr>
          <a:xfrm>
            <a:off x="12192000" y="4286250"/>
            <a:ext cx="1314450" cy="1285875"/>
          </a:xfrm>
          <a:custGeom>
            <a:avLst/>
            <a:gdLst/>
            <a:ahLst/>
            <a:cxnLst/>
            <a:rect l="l" t="t" r="r" b="b"/>
            <a:pathLst>
              <a:path w="1314450" h="1285875">
                <a:moveTo>
                  <a:pt x="0" y="0"/>
                </a:moveTo>
                <a:lnTo>
                  <a:pt x="1314450" y="0"/>
                </a:lnTo>
                <a:lnTo>
                  <a:pt x="1314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3661136" y="4615625"/>
            <a:ext cx="3218688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8"/>
              </a:lnSpc>
            </a:pPr>
            <a:r>
              <a:rPr lang="en-US" sz="1357" b="1" dirty="0">
                <a:solidFill>
                  <a:srgbClr val="294A7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Align engineering, field, administrative and customer-interface teams around reliable, equitable and citizen-</a:t>
            </a:r>
            <a:r>
              <a:rPr lang="en-US" sz="1357" b="1" dirty="0" err="1">
                <a:solidFill>
                  <a:srgbClr val="294A7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centred</a:t>
            </a:r>
            <a:r>
              <a:rPr lang="en-US" sz="1357" b="1" dirty="0">
                <a:solidFill>
                  <a:srgbClr val="294A7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water services.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661136" y="5920496"/>
            <a:ext cx="2176272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7"/>
              </a:lnSpc>
            </a:pPr>
            <a:r>
              <a:rPr lang="en-US" b="1" dirty="0">
                <a:solidFill>
                  <a:srgbClr val="294A7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One DJB. One Purpose. One Promise to Delhi</a:t>
            </a:r>
            <a:r>
              <a:rPr lang="en-US" sz="1551" dirty="0">
                <a:solidFill>
                  <a:srgbClr val="294A7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.</a:t>
            </a:r>
          </a:p>
        </p:txBody>
      </p:sp>
      <p:sp>
        <p:nvSpPr>
          <p:cNvPr id="25" name="Freeform 25"/>
          <p:cNvSpPr/>
          <p:nvPr/>
        </p:nvSpPr>
        <p:spPr>
          <a:xfrm>
            <a:off x="2828925" y="7067550"/>
            <a:ext cx="12630150" cy="1504950"/>
          </a:xfrm>
          <a:custGeom>
            <a:avLst/>
            <a:gdLst/>
            <a:ahLst/>
            <a:cxnLst/>
            <a:rect l="l" t="t" r="r" b="b"/>
            <a:pathLst>
              <a:path w="12630150" h="1504950">
                <a:moveTo>
                  <a:pt x="0" y="0"/>
                </a:moveTo>
                <a:lnTo>
                  <a:pt x="12630150" y="0"/>
                </a:lnTo>
                <a:lnTo>
                  <a:pt x="126301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3048000" y="6858000"/>
            <a:ext cx="1743075" cy="1714500"/>
          </a:xfrm>
          <a:custGeom>
            <a:avLst/>
            <a:gdLst/>
            <a:ahLst/>
            <a:cxnLst/>
            <a:rect l="l" t="t" r="r" b="b"/>
            <a:pathLst>
              <a:path w="1743075" h="1714500">
                <a:moveTo>
                  <a:pt x="0" y="0"/>
                </a:moveTo>
                <a:lnTo>
                  <a:pt x="1743075" y="0"/>
                </a:lnTo>
                <a:lnTo>
                  <a:pt x="17430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4781550" y="7286625"/>
            <a:ext cx="228600" cy="1076325"/>
          </a:xfrm>
          <a:custGeom>
            <a:avLst/>
            <a:gdLst/>
            <a:ahLst/>
            <a:cxnLst/>
            <a:rect l="l" t="t" r="r" b="b"/>
            <a:pathLst>
              <a:path w="228600" h="1076325">
                <a:moveTo>
                  <a:pt x="0" y="0"/>
                </a:moveTo>
                <a:lnTo>
                  <a:pt x="228600" y="0"/>
                </a:lnTo>
                <a:lnTo>
                  <a:pt x="2286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5230368" y="7509891"/>
            <a:ext cx="965606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5"/>
              </a:lnSpc>
            </a:pPr>
            <a:r>
              <a:rPr lang="en-US" sz="3479" b="1">
                <a:solidFill>
                  <a:srgbClr val="294A7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Together, we can build a future-ready DJB.</a:t>
            </a:r>
          </a:p>
        </p:txBody>
      </p:sp>
      <p:sp>
        <p:nvSpPr>
          <p:cNvPr id="29" name="Freeform 29"/>
          <p:cNvSpPr/>
          <p:nvPr/>
        </p:nvSpPr>
        <p:spPr>
          <a:xfrm>
            <a:off x="15449550" y="6858000"/>
            <a:ext cx="666750" cy="857250"/>
          </a:xfrm>
          <a:custGeom>
            <a:avLst/>
            <a:gdLst/>
            <a:ahLst/>
            <a:cxnLst/>
            <a:rect l="l" t="t" r="r" b="b"/>
            <a:pathLst>
              <a:path w="666750" h="857250">
                <a:moveTo>
                  <a:pt x="0" y="0"/>
                </a:moveTo>
                <a:lnTo>
                  <a:pt x="666750" y="0"/>
                </a:lnTo>
                <a:lnTo>
                  <a:pt x="6667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0" y="9001125"/>
            <a:ext cx="2619375" cy="128587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5438775" y="8572500"/>
            <a:ext cx="228600" cy="857250"/>
          </a:xfrm>
          <a:custGeom>
            <a:avLst/>
            <a:gdLst/>
            <a:ahLst/>
            <a:cxnLst/>
            <a:rect l="l" t="t" r="r" b="b"/>
            <a:pathLst>
              <a:path w="228600" h="857250">
                <a:moveTo>
                  <a:pt x="0" y="0"/>
                </a:moveTo>
                <a:lnTo>
                  <a:pt x="228600" y="0"/>
                </a:lnTo>
                <a:lnTo>
                  <a:pt x="2286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8924925" y="9429750"/>
            <a:ext cx="438150" cy="428625"/>
          </a:xfrm>
          <a:custGeom>
            <a:avLst/>
            <a:gdLst/>
            <a:ahLst/>
            <a:cxnLst/>
            <a:rect l="l" t="t" r="r" b="b"/>
            <a:pathLst>
              <a:path w="438150" h="428625">
                <a:moveTo>
                  <a:pt x="0" y="0"/>
                </a:moveTo>
                <a:lnTo>
                  <a:pt x="438150" y="0"/>
                </a:lnTo>
                <a:lnTo>
                  <a:pt x="438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3257550" y="9858375"/>
            <a:ext cx="3933825" cy="219075"/>
          </a:xfrm>
          <a:custGeom>
            <a:avLst/>
            <a:gdLst/>
            <a:ahLst/>
            <a:cxnLst/>
            <a:rect l="l" t="t" r="r" b="b"/>
            <a:pathLst>
              <a:path w="3933825" h="219075">
                <a:moveTo>
                  <a:pt x="0" y="0"/>
                </a:moveTo>
                <a:lnTo>
                  <a:pt x="3933825" y="0"/>
                </a:lnTo>
                <a:lnTo>
                  <a:pt x="3933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7315200" y="9885045"/>
            <a:ext cx="3639312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0"/>
              </a:lnSpc>
            </a:pPr>
            <a:r>
              <a:rPr lang="en-US" sz="1617" b="1">
                <a:solidFill>
                  <a:srgbClr val="296BE1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DJB JAL MANTHAN CONCLAVE 2026</a:t>
            </a:r>
          </a:p>
        </p:txBody>
      </p:sp>
      <p:sp>
        <p:nvSpPr>
          <p:cNvPr id="38" name="Freeform 38"/>
          <p:cNvSpPr/>
          <p:nvPr/>
        </p:nvSpPr>
        <p:spPr>
          <a:xfrm>
            <a:off x="10877550" y="9858375"/>
            <a:ext cx="3933825" cy="219075"/>
          </a:xfrm>
          <a:custGeom>
            <a:avLst/>
            <a:gdLst/>
            <a:ahLst/>
            <a:cxnLst/>
            <a:rect l="l" t="t" r="r" b="b"/>
            <a:pathLst>
              <a:path w="3933825" h="219075">
                <a:moveTo>
                  <a:pt x="0" y="0"/>
                </a:moveTo>
                <a:lnTo>
                  <a:pt x="3933825" y="0"/>
                </a:lnTo>
                <a:lnTo>
                  <a:pt x="3933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/>
          <p:nvPr/>
        </p:nvSpPr>
        <p:spPr>
          <a:xfrm>
            <a:off x="16106775" y="8353425"/>
            <a:ext cx="2181225" cy="1504950"/>
          </a:xfrm>
          <a:custGeom>
            <a:avLst/>
            <a:gdLst/>
            <a:ahLst/>
            <a:cxnLst/>
            <a:rect l="l" t="t" r="r" b="b"/>
            <a:pathLst>
              <a:path w="2181225" h="1504950">
                <a:moveTo>
                  <a:pt x="0" y="0"/>
                </a:moveTo>
                <a:lnTo>
                  <a:pt x="2181225" y="0"/>
                </a:lnTo>
                <a:lnTo>
                  <a:pt x="2181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3255264" y="3415856"/>
            <a:ext cx="34747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3"/>
              </a:lnSpc>
            </a:pPr>
            <a:r>
              <a:rPr lang="en-US" sz="2519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428625"/>
            <a:ext cx="1524000" cy="2571750"/>
          </a:xfrm>
          <a:custGeom>
            <a:avLst/>
            <a:gdLst/>
            <a:ahLst/>
            <a:cxnLst/>
            <a:rect l="l" t="t" r="r" b="b"/>
            <a:pathLst>
              <a:path w="1524000" h="2571750">
                <a:moveTo>
                  <a:pt x="0" y="0"/>
                </a:moveTo>
                <a:lnTo>
                  <a:pt x="1524000" y="0"/>
                </a:lnTo>
                <a:lnTo>
                  <a:pt x="1524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668625" y="0"/>
            <a:ext cx="2619375" cy="128587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71328" y="606418"/>
            <a:ext cx="9649968" cy="1896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207"/>
              </a:lnSpc>
            </a:pPr>
            <a:r>
              <a:rPr lang="en-US" sz="11576" b="1" spc="-231" dirty="0">
                <a:solidFill>
                  <a:srgbClr val="003EA8"/>
                </a:solidFill>
                <a:latin typeface="Roboto Bold"/>
                <a:ea typeface="Roboto Bold"/>
                <a:cs typeface="Roboto Bold"/>
                <a:sym typeface="Roboto Bold"/>
              </a:rPr>
              <a:t>Thank You</a:t>
            </a:r>
          </a:p>
        </p:txBody>
      </p:sp>
      <p:sp>
        <p:nvSpPr>
          <p:cNvPr id="6" name="Freeform 6"/>
          <p:cNvSpPr/>
          <p:nvPr/>
        </p:nvSpPr>
        <p:spPr>
          <a:xfrm>
            <a:off x="7181850" y="2143125"/>
            <a:ext cx="3924300" cy="428625"/>
          </a:xfrm>
          <a:custGeom>
            <a:avLst/>
            <a:gdLst/>
            <a:ahLst/>
            <a:cxnLst/>
            <a:rect l="l" t="t" r="r" b="b"/>
            <a:pathLst>
              <a:path w="3924300" h="428625">
                <a:moveTo>
                  <a:pt x="0" y="0"/>
                </a:moveTo>
                <a:lnTo>
                  <a:pt x="3924300" y="0"/>
                </a:lnTo>
                <a:lnTo>
                  <a:pt x="3924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66775" y="2571750"/>
            <a:ext cx="10458450" cy="6219825"/>
          </a:xfrm>
          <a:custGeom>
            <a:avLst/>
            <a:gdLst/>
            <a:ahLst/>
            <a:cxnLst/>
            <a:rect l="l" t="t" r="r" b="b"/>
            <a:pathLst>
              <a:path w="10458450" h="6219825">
                <a:moveTo>
                  <a:pt x="0" y="0"/>
                </a:moveTo>
                <a:lnTo>
                  <a:pt x="10458450" y="0"/>
                </a:lnTo>
                <a:lnTo>
                  <a:pt x="10458450" y="6219825"/>
                </a:lnTo>
                <a:lnTo>
                  <a:pt x="0" y="6219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04925" y="2571750"/>
            <a:ext cx="1095375" cy="857250"/>
          </a:xfrm>
          <a:custGeom>
            <a:avLst/>
            <a:gdLst/>
            <a:ahLst/>
            <a:cxnLst/>
            <a:rect l="l" t="t" r="r" b="b"/>
            <a:pathLst>
              <a:path w="1095375" h="857250">
                <a:moveTo>
                  <a:pt x="0" y="0"/>
                </a:moveTo>
                <a:lnTo>
                  <a:pt x="1095375" y="0"/>
                </a:lnTo>
                <a:lnTo>
                  <a:pt x="1095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554480" y="3567601"/>
            <a:ext cx="9125712" cy="744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2"/>
              </a:lnSpc>
            </a:pPr>
            <a:r>
              <a:rPr lang="en-US" sz="4073" b="1" dirty="0">
                <a:solidFill>
                  <a:srgbClr val="003EA8"/>
                </a:solidFill>
                <a:latin typeface="Poppins Bold"/>
                <a:ea typeface="Poppins Bold"/>
                <a:cs typeface="Poppins Bold"/>
                <a:sym typeface="Poppins Bold"/>
              </a:rPr>
              <a:t>“CAPABILITY”</a:t>
            </a:r>
            <a:r>
              <a:rPr lang="en-US" sz="407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073" b="1" dirty="0">
                <a:solidFill>
                  <a:srgbClr val="003EA8"/>
                </a:solidFill>
                <a:latin typeface="Poppins Bold"/>
                <a:ea typeface="Poppins Bold"/>
                <a:cs typeface="Poppins Bold"/>
                <a:sym typeface="Poppins Bold"/>
              </a:rPr>
              <a:t>BUILDS CONFIDENCE,</a:t>
            </a:r>
          </a:p>
        </p:txBody>
      </p:sp>
      <p:sp>
        <p:nvSpPr>
          <p:cNvPr id="10" name="Freeform 10"/>
          <p:cNvSpPr/>
          <p:nvPr/>
        </p:nvSpPr>
        <p:spPr>
          <a:xfrm>
            <a:off x="3476625" y="4495800"/>
            <a:ext cx="3057525" cy="219075"/>
          </a:xfrm>
          <a:custGeom>
            <a:avLst/>
            <a:gdLst/>
            <a:ahLst/>
            <a:cxnLst/>
            <a:rect l="l" t="t" r="r" b="b"/>
            <a:pathLst>
              <a:path w="3057525" h="219075">
                <a:moveTo>
                  <a:pt x="0" y="0"/>
                </a:moveTo>
                <a:lnTo>
                  <a:pt x="3057525" y="0"/>
                </a:lnTo>
                <a:lnTo>
                  <a:pt x="3057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645920" y="4815644"/>
            <a:ext cx="8613648" cy="810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7"/>
              </a:lnSpc>
            </a:pPr>
            <a:r>
              <a:rPr lang="en-US" sz="4469" b="1" dirty="0">
                <a:solidFill>
                  <a:srgbClr val="8BB92E"/>
                </a:solidFill>
                <a:latin typeface="Poppins Bold"/>
                <a:ea typeface="Poppins Bold"/>
                <a:cs typeface="Poppins Bold"/>
                <a:sym typeface="Poppins Bold"/>
              </a:rPr>
              <a:t>“LEADERSHIP”</a:t>
            </a:r>
            <a:r>
              <a:rPr lang="en-US" sz="446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469" b="1" dirty="0">
                <a:solidFill>
                  <a:srgbClr val="003EA8"/>
                </a:solidFill>
                <a:latin typeface="Poppins Bold"/>
                <a:ea typeface="Poppins Bold"/>
                <a:cs typeface="Poppins Bold"/>
                <a:sym typeface="Poppins Bold"/>
              </a:rPr>
              <a:t>BUILDS TRUST &amp;</a:t>
            </a:r>
          </a:p>
        </p:txBody>
      </p:sp>
      <p:sp>
        <p:nvSpPr>
          <p:cNvPr id="12" name="Freeform 12"/>
          <p:cNvSpPr/>
          <p:nvPr/>
        </p:nvSpPr>
        <p:spPr>
          <a:xfrm>
            <a:off x="3476625" y="5781675"/>
            <a:ext cx="3057525" cy="219075"/>
          </a:xfrm>
          <a:custGeom>
            <a:avLst/>
            <a:gdLst/>
            <a:ahLst/>
            <a:cxnLst/>
            <a:rect l="l" t="t" r="r" b="b"/>
            <a:pathLst>
              <a:path w="3057525" h="219075">
                <a:moveTo>
                  <a:pt x="0" y="0"/>
                </a:moveTo>
                <a:lnTo>
                  <a:pt x="3057525" y="0"/>
                </a:lnTo>
                <a:lnTo>
                  <a:pt x="3057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304925" y="6099929"/>
            <a:ext cx="9125712" cy="1699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28"/>
              </a:lnSpc>
            </a:pPr>
            <a:r>
              <a:rPr lang="en-US" sz="4734" b="1" dirty="0">
                <a:solidFill>
                  <a:srgbClr val="003EA8"/>
                </a:solidFill>
                <a:latin typeface="Poppins Bold"/>
                <a:ea typeface="Poppins Bold"/>
                <a:cs typeface="Poppins Bold"/>
                <a:sym typeface="Poppins Bold"/>
              </a:rPr>
              <a:t>“TOGETHER”</a:t>
            </a:r>
            <a:r>
              <a:rPr lang="en-US" sz="4734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4734" b="1" dirty="0">
                <a:solidFill>
                  <a:srgbClr val="003EA8"/>
                </a:solidFill>
                <a:latin typeface="Poppins Bold"/>
                <a:ea typeface="Poppins Bold"/>
                <a:cs typeface="Poppins Bold"/>
                <a:sym typeface="Poppins Bold"/>
              </a:rPr>
              <a:t>THEY BUILD BETTER </a:t>
            </a:r>
            <a:r>
              <a:rPr lang="en-US" sz="4469" b="1" dirty="0">
                <a:solidFill>
                  <a:srgbClr val="8BB92E"/>
                </a:solidFill>
                <a:latin typeface="Poppins Bold"/>
                <a:cs typeface="Poppins Bold"/>
                <a:sym typeface="Poppins Bold"/>
              </a:rPr>
              <a:t>PUBLIC SERVICE.</a:t>
            </a:r>
          </a:p>
        </p:txBody>
      </p:sp>
      <p:sp>
        <p:nvSpPr>
          <p:cNvPr id="14" name="Freeform 14"/>
          <p:cNvSpPr/>
          <p:nvPr/>
        </p:nvSpPr>
        <p:spPr>
          <a:xfrm>
            <a:off x="9572625" y="81438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1315700" y="2571750"/>
            <a:ext cx="6324600" cy="6000750"/>
          </a:xfrm>
          <a:custGeom>
            <a:avLst/>
            <a:gdLst/>
            <a:ahLst/>
            <a:cxnLst/>
            <a:rect l="l" t="t" r="r" b="b"/>
            <a:pathLst>
              <a:path w="6324600" h="6000750">
                <a:moveTo>
                  <a:pt x="0" y="0"/>
                </a:moveTo>
                <a:lnTo>
                  <a:pt x="6324600" y="0"/>
                </a:lnTo>
                <a:lnTo>
                  <a:pt x="63246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0" y="9001125"/>
            <a:ext cx="2619375" cy="128587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6106775" y="8353425"/>
            <a:ext cx="2181225" cy="1504950"/>
          </a:xfrm>
          <a:custGeom>
            <a:avLst/>
            <a:gdLst/>
            <a:ahLst/>
            <a:cxnLst/>
            <a:rect l="l" t="t" r="r" b="b"/>
            <a:pathLst>
              <a:path w="2181225" h="1504950">
                <a:moveTo>
                  <a:pt x="0" y="0"/>
                </a:moveTo>
                <a:lnTo>
                  <a:pt x="2181225" y="0"/>
                </a:lnTo>
                <a:lnTo>
                  <a:pt x="2181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8924925" y="9210675"/>
            <a:ext cx="438150" cy="647700"/>
          </a:xfrm>
          <a:custGeom>
            <a:avLst/>
            <a:gdLst/>
            <a:ahLst/>
            <a:cxnLst/>
            <a:rect l="l" t="t" r="r" b="b"/>
            <a:pathLst>
              <a:path w="438150" h="647700">
                <a:moveTo>
                  <a:pt x="0" y="0"/>
                </a:moveTo>
                <a:lnTo>
                  <a:pt x="438150" y="0"/>
                </a:lnTo>
                <a:lnTo>
                  <a:pt x="4381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3257550" y="9858375"/>
            <a:ext cx="3933825" cy="219075"/>
          </a:xfrm>
          <a:custGeom>
            <a:avLst/>
            <a:gdLst/>
            <a:ahLst/>
            <a:cxnLst/>
            <a:rect l="l" t="t" r="r" b="b"/>
            <a:pathLst>
              <a:path w="3933825" h="219075">
                <a:moveTo>
                  <a:pt x="0" y="0"/>
                </a:moveTo>
                <a:lnTo>
                  <a:pt x="3933825" y="0"/>
                </a:lnTo>
                <a:lnTo>
                  <a:pt x="3933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7370064" y="9842075"/>
            <a:ext cx="3547872" cy="265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2"/>
              </a:lnSpc>
            </a:pPr>
            <a:r>
              <a:rPr lang="en-US" sz="1551" b="1">
                <a:solidFill>
                  <a:srgbClr val="006EFF"/>
                </a:solidFill>
                <a:latin typeface="Poppins Bold"/>
                <a:ea typeface="Poppins Bold"/>
                <a:cs typeface="Poppins Bold"/>
                <a:sym typeface="Poppins Bold"/>
              </a:rPr>
              <a:t>DJB JAL MANTHAN CONCLAVE 2026</a:t>
            </a:r>
          </a:p>
        </p:txBody>
      </p:sp>
      <p:sp>
        <p:nvSpPr>
          <p:cNvPr id="21" name="Freeform 21"/>
          <p:cNvSpPr/>
          <p:nvPr/>
        </p:nvSpPr>
        <p:spPr>
          <a:xfrm>
            <a:off x="10877550" y="9858375"/>
            <a:ext cx="3933825" cy="219075"/>
          </a:xfrm>
          <a:custGeom>
            <a:avLst/>
            <a:gdLst/>
            <a:ahLst/>
            <a:cxnLst/>
            <a:rect l="l" t="t" r="r" b="b"/>
            <a:pathLst>
              <a:path w="3933825" h="219075">
                <a:moveTo>
                  <a:pt x="0" y="0"/>
                </a:moveTo>
                <a:lnTo>
                  <a:pt x="3933825" y="0"/>
                </a:lnTo>
                <a:lnTo>
                  <a:pt x="3933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838450" cy="1504950"/>
          </a:xfrm>
          <a:custGeom>
            <a:avLst/>
            <a:gdLst/>
            <a:ahLst/>
            <a:cxnLst/>
            <a:rect l="l" t="t" r="r" b="b"/>
            <a:pathLst>
              <a:path w="2838450" h="1504950">
                <a:moveTo>
                  <a:pt x="0" y="0"/>
                </a:moveTo>
                <a:lnTo>
                  <a:pt x="2838450" y="0"/>
                </a:lnTo>
                <a:lnTo>
                  <a:pt x="2838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999232" y="446056"/>
            <a:ext cx="12289536" cy="61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7"/>
              </a:lnSpc>
            </a:pPr>
            <a:r>
              <a:rPr lang="en-US" sz="341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Suggestions for a More Supportive &amp; Future-Ready DJB</a:t>
            </a:r>
          </a:p>
        </p:txBody>
      </p:sp>
      <p:sp>
        <p:nvSpPr>
          <p:cNvPr id="5" name="Freeform 5"/>
          <p:cNvSpPr/>
          <p:nvPr/>
        </p:nvSpPr>
        <p:spPr>
          <a:xfrm>
            <a:off x="16106775" y="209550"/>
            <a:ext cx="2181225" cy="1504950"/>
          </a:xfrm>
          <a:custGeom>
            <a:avLst/>
            <a:gdLst/>
            <a:ahLst/>
            <a:cxnLst/>
            <a:rect l="l" t="t" r="r" b="b"/>
            <a:pathLst>
              <a:path w="2181225" h="1504950">
                <a:moveTo>
                  <a:pt x="0" y="0"/>
                </a:moveTo>
                <a:lnTo>
                  <a:pt x="2181225" y="0"/>
                </a:lnTo>
                <a:lnTo>
                  <a:pt x="2181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04925" y="1714500"/>
            <a:ext cx="7629525" cy="2143125"/>
          </a:xfrm>
          <a:custGeom>
            <a:avLst/>
            <a:gdLst/>
            <a:ahLst/>
            <a:cxnLst/>
            <a:rect l="l" t="t" r="r" b="b"/>
            <a:pathLst>
              <a:path w="7629525" h="2143125">
                <a:moveTo>
                  <a:pt x="0" y="0"/>
                </a:moveTo>
                <a:lnTo>
                  <a:pt x="7629525" y="0"/>
                </a:lnTo>
                <a:lnTo>
                  <a:pt x="762952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4000" y="2143125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645920" y="2187535"/>
            <a:ext cx="512064" cy="43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en-US" sz="237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9" name="Freeform 9"/>
          <p:cNvSpPr/>
          <p:nvPr/>
        </p:nvSpPr>
        <p:spPr>
          <a:xfrm>
            <a:off x="2171700" y="2143125"/>
            <a:ext cx="1752600" cy="1504950"/>
          </a:xfrm>
          <a:custGeom>
            <a:avLst/>
            <a:gdLst/>
            <a:ahLst/>
            <a:cxnLst/>
            <a:rect l="l" t="t" r="r" b="b"/>
            <a:pathLst>
              <a:path w="1752600" h="1504950">
                <a:moveTo>
                  <a:pt x="0" y="0"/>
                </a:moveTo>
                <a:lnTo>
                  <a:pt x="1752600" y="0"/>
                </a:lnTo>
                <a:lnTo>
                  <a:pt x="175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133088" y="2499719"/>
            <a:ext cx="3840480" cy="114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Provide accessible sports, recreation and wellbeing facilities across DJB workplaces to support employee health, morale, teamwork and engagement.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04925" y="3857625"/>
            <a:ext cx="7629525" cy="2143125"/>
          </a:xfrm>
          <a:custGeom>
            <a:avLst/>
            <a:gdLst/>
            <a:ahLst/>
            <a:cxnLst/>
            <a:rect l="l" t="t" r="r" b="b"/>
            <a:pathLst>
              <a:path w="7629525" h="2143125">
                <a:moveTo>
                  <a:pt x="0" y="0"/>
                </a:moveTo>
                <a:lnTo>
                  <a:pt x="7629525" y="0"/>
                </a:lnTo>
                <a:lnTo>
                  <a:pt x="762952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524000" y="4067175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645920" y="4275796"/>
            <a:ext cx="512064" cy="43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en-US" sz="237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4" name="Freeform 14"/>
          <p:cNvSpPr/>
          <p:nvPr/>
        </p:nvSpPr>
        <p:spPr>
          <a:xfrm>
            <a:off x="2171700" y="4286250"/>
            <a:ext cx="1752600" cy="1504950"/>
          </a:xfrm>
          <a:custGeom>
            <a:avLst/>
            <a:gdLst/>
            <a:ahLst/>
            <a:cxnLst/>
            <a:rect l="l" t="t" r="r" b="b"/>
            <a:pathLst>
              <a:path w="1752600" h="1504950">
                <a:moveTo>
                  <a:pt x="0" y="0"/>
                </a:moveTo>
                <a:lnTo>
                  <a:pt x="1752600" y="0"/>
                </a:lnTo>
                <a:lnTo>
                  <a:pt x="175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133088" y="4629128"/>
            <a:ext cx="4096512" cy="114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Create one searchable digital platform for institutional orders, circulars, policies, SOPs and operational playbooks, with version control and easy access for </a:t>
            </a:r>
            <a:r>
              <a:rPr lang="en-US" sz="1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authorised</a:t>
            </a:r>
            <a:r>
              <a:rPr lang="en-US" sz="1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staff.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04925" y="6000750"/>
            <a:ext cx="7629525" cy="2362200"/>
          </a:xfrm>
          <a:custGeom>
            <a:avLst/>
            <a:gdLst/>
            <a:ahLst/>
            <a:cxnLst/>
            <a:rect l="l" t="t" r="r" b="b"/>
            <a:pathLst>
              <a:path w="7629525" h="2362200">
                <a:moveTo>
                  <a:pt x="0" y="0"/>
                </a:moveTo>
                <a:lnTo>
                  <a:pt x="7629525" y="0"/>
                </a:lnTo>
                <a:lnTo>
                  <a:pt x="76295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524000" y="6210300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645920" y="6436066"/>
            <a:ext cx="512064" cy="43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en-US" sz="237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  <p:sp>
        <p:nvSpPr>
          <p:cNvPr id="19" name="Freeform 19"/>
          <p:cNvSpPr/>
          <p:nvPr/>
        </p:nvSpPr>
        <p:spPr>
          <a:xfrm>
            <a:off x="2171700" y="6429375"/>
            <a:ext cx="1752600" cy="1504950"/>
          </a:xfrm>
          <a:custGeom>
            <a:avLst/>
            <a:gdLst/>
            <a:ahLst/>
            <a:cxnLst/>
            <a:rect l="l" t="t" r="r" b="b"/>
            <a:pathLst>
              <a:path w="1752600" h="1504950">
                <a:moveTo>
                  <a:pt x="0" y="0"/>
                </a:moveTo>
                <a:lnTo>
                  <a:pt x="1752600" y="0"/>
                </a:lnTo>
                <a:lnTo>
                  <a:pt x="175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4169664" y="6292340"/>
            <a:ext cx="3858768" cy="309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5"/>
              </a:lnSpc>
            </a:pPr>
            <a:r>
              <a:rPr lang="en-US" sz="1689" b="1">
                <a:solidFill>
                  <a:srgbClr val="2A449A"/>
                </a:solidFill>
                <a:latin typeface="Poppins Bold"/>
                <a:ea typeface="Poppins Bold"/>
                <a:cs typeface="Poppins Bold"/>
                <a:sym typeface="Poppins Bold"/>
              </a:rPr>
              <a:t>Facilities for Differently Abled Staff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69664" y="6697958"/>
            <a:ext cx="4023360" cy="1434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Ensure accessible infrastructure, workplace facilities, communication support and reasonable accommodations for differently abled employees as required under applicable rules.</a:t>
            </a:r>
          </a:p>
        </p:txBody>
      </p:sp>
      <p:sp>
        <p:nvSpPr>
          <p:cNvPr id="22" name="Freeform 22"/>
          <p:cNvSpPr/>
          <p:nvPr/>
        </p:nvSpPr>
        <p:spPr>
          <a:xfrm>
            <a:off x="9144000" y="1714500"/>
            <a:ext cx="7839075" cy="2143125"/>
          </a:xfrm>
          <a:custGeom>
            <a:avLst/>
            <a:gdLst/>
            <a:ahLst/>
            <a:cxnLst/>
            <a:rect l="l" t="t" r="r" b="b"/>
            <a:pathLst>
              <a:path w="7839075" h="2143125">
                <a:moveTo>
                  <a:pt x="0" y="0"/>
                </a:moveTo>
                <a:lnTo>
                  <a:pt x="7839075" y="0"/>
                </a:lnTo>
                <a:lnTo>
                  <a:pt x="783907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9144000" y="2143125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9363456" y="2187535"/>
            <a:ext cx="512064" cy="43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en-US" sz="237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25" name="Freeform 25"/>
          <p:cNvSpPr/>
          <p:nvPr/>
        </p:nvSpPr>
        <p:spPr>
          <a:xfrm>
            <a:off x="10010775" y="2143125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1722608" y="2088065"/>
            <a:ext cx="4773168" cy="292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1619" b="1">
                <a:solidFill>
                  <a:srgbClr val="2A449A"/>
                </a:solidFill>
                <a:latin typeface="Poppins Bold"/>
                <a:ea typeface="Poppins Bold"/>
                <a:cs typeface="Poppins Bold"/>
                <a:sym typeface="Poppins Bold"/>
              </a:rPr>
              <a:t>Resident Engineers for Emergency Situations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722608" y="2499719"/>
            <a:ext cx="4919472" cy="114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Consider a Resident Engineer model for designated areas or critical assets to strengthen round-the-clock technical readiness, rapid response, local coordination and service continuity during emergencies.</a:t>
            </a:r>
          </a:p>
        </p:txBody>
      </p:sp>
      <p:sp>
        <p:nvSpPr>
          <p:cNvPr id="28" name="Freeform 28"/>
          <p:cNvSpPr/>
          <p:nvPr/>
        </p:nvSpPr>
        <p:spPr>
          <a:xfrm>
            <a:off x="9144000" y="3857625"/>
            <a:ext cx="7839075" cy="2143125"/>
          </a:xfrm>
          <a:custGeom>
            <a:avLst/>
            <a:gdLst/>
            <a:ahLst/>
            <a:cxnLst/>
            <a:rect l="l" t="t" r="r" b="b"/>
            <a:pathLst>
              <a:path w="7839075" h="2143125">
                <a:moveTo>
                  <a:pt x="0" y="0"/>
                </a:moveTo>
                <a:lnTo>
                  <a:pt x="7839075" y="0"/>
                </a:lnTo>
                <a:lnTo>
                  <a:pt x="783907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9144000" y="4067175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9363456" y="4275796"/>
            <a:ext cx="512064" cy="43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en-US" sz="237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31" name="Freeform 31"/>
          <p:cNvSpPr/>
          <p:nvPr/>
        </p:nvSpPr>
        <p:spPr>
          <a:xfrm>
            <a:off x="10010775" y="4286250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11814048" y="4217920"/>
            <a:ext cx="3017520" cy="291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6"/>
              </a:lnSpc>
            </a:pPr>
            <a:r>
              <a:rPr lang="en-US" sz="1654" b="1">
                <a:solidFill>
                  <a:srgbClr val="2A449A"/>
                </a:solidFill>
                <a:latin typeface="Poppins Bold"/>
                <a:ea typeface="Poppins Bold"/>
                <a:cs typeface="Poppins Bold"/>
                <a:sym typeface="Poppins Bold"/>
              </a:rPr>
              <a:t>Creche for Working Women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814048" y="4629128"/>
            <a:ext cx="4407408" cy="114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Establish workplace creche support in line with applicable statutory guidelines and the Code on Social Security, helping working parents balance professional responsibilities and childcare.</a:t>
            </a:r>
          </a:p>
        </p:txBody>
      </p:sp>
      <p:sp>
        <p:nvSpPr>
          <p:cNvPr id="34" name="Freeform 34"/>
          <p:cNvSpPr/>
          <p:nvPr/>
        </p:nvSpPr>
        <p:spPr>
          <a:xfrm>
            <a:off x="9144000" y="6000750"/>
            <a:ext cx="7839075" cy="2362200"/>
          </a:xfrm>
          <a:custGeom>
            <a:avLst/>
            <a:gdLst/>
            <a:ahLst/>
            <a:cxnLst/>
            <a:rect l="l" t="t" r="r" b="b"/>
            <a:pathLst>
              <a:path w="7839075" h="2362200">
                <a:moveTo>
                  <a:pt x="0" y="0"/>
                </a:moveTo>
                <a:lnTo>
                  <a:pt x="7839075" y="0"/>
                </a:lnTo>
                <a:lnTo>
                  <a:pt x="78390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9144000" y="6210300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9363456" y="6436066"/>
            <a:ext cx="512064" cy="43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0"/>
              </a:lnSpc>
            </a:pPr>
            <a:r>
              <a:rPr lang="en-US" sz="237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06</a:t>
            </a:r>
          </a:p>
        </p:txBody>
      </p:sp>
      <p:sp>
        <p:nvSpPr>
          <p:cNvPr id="37" name="Freeform 37"/>
          <p:cNvSpPr/>
          <p:nvPr/>
        </p:nvSpPr>
        <p:spPr>
          <a:xfrm>
            <a:off x="10010775" y="6429375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1759184" y="6347329"/>
            <a:ext cx="4096512" cy="291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6"/>
              </a:lnSpc>
            </a:pPr>
            <a:r>
              <a:rPr lang="en-US" sz="1654" b="1">
                <a:solidFill>
                  <a:srgbClr val="2A449A"/>
                </a:solidFill>
                <a:latin typeface="Poppins Bold"/>
                <a:ea typeface="Poppins Bold"/>
                <a:cs typeface="Poppins Bold"/>
                <a:sym typeface="Poppins Bold"/>
              </a:rPr>
              <a:t>Statutory Employee Welfare Schemes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759184" y="6758537"/>
            <a:ext cx="4407408" cy="114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Ensure effective implementation, awareness, monitoring and grievance support for employee welfare requirements, including social security, industrial safety and minimum wages.</a:t>
            </a:r>
          </a:p>
        </p:txBody>
      </p:sp>
      <p:sp>
        <p:nvSpPr>
          <p:cNvPr id="40" name="Freeform 40"/>
          <p:cNvSpPr/>
          <p:nvPr/>
        </p:nvSpPr>
        <p:spPr>
          <a:xfrm>
            <a:off x="2171700" y="8353425"/>
            <a:ext cx="13944600" cy="1295400"/>
          </a:xfrm>
          <a:custGeom>
            <a:avLst/>
            <a:gdLst/>
            <a:ahLst/>
            <a:cxnLst/>
            <a:rect l="l" t="t" r="r" b="b"/>
            <a:pathLst>
              <a:path w="13944600" h="1295400">
                <a:moveTo>
                  <a:pt x="0" y="0"/>
                </a:moveTo>
                <a:lnTo>
                  <a:pt x="13944600" y="0"/>
                </a:lnTo>
                <a:lnTo>
                  <a:pt x="1394460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2828925" y="8572500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TextBox 42"/>
          <p:cNvSpPr txBox="1"/>
          <p:nvPr/>
        </p:nvSpPr>
        <p:spPr>
          <a:xfrm>
            <a:off x="4133088" y="8532007"/>
            <a:ext cx="11356848" cy="73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7"/>
              </a:lnSpc>
            </a:pPr>
            <a:r>
              <a:rPr lang="en-US" sz="2076" b="1">
                <a:solidFill>
                  <a:srgbClr val="2A449A"/>
                </a:solidFill>
                <a:latin typeface="Poppins Bold"/>
                <a:ea typeface="Poppins Bold"/>
                <a:cs typeface="Poppins Bold"/>
                <a:sym typeface="Poppins Bold"/>
              </a:rPr>
              <a:t>A future-ready institution supports its people, strengthens emergency readiness, and makes rules, knowledge and welfare accessible in practice.</a:t>
            </a:r>
          </a:p>
        </p:txBody>
      </p:sp>
      <p:sp>
        <p:nvSpPr>
          <p:cNvPr id="43" name="Freeform 43"/>
          <p:cNvSpPr/>
          <p:nvPr/>
        </p:nvSpPr>
        <p:spPr>
          <a:xfrm>
            <a:off x="0" y="8782050"/>
            <a:ext cx="1962150" cy="1504950"/>
          </a:xfrm>
          <a:custGeom>
            <a:avLst/>
            <a:gdLst/>
            <a:ahLst/>
            <a:cxnLst/>
            <a:rect l="l" t="t" r="r" b="b"/>
            <a:pathLst>
              <a:path w="1962150" h="1504950">
                <a:moveTo>
                  <a:pt x="0" y="0"/>
                </a:moveTo>
                <a:lnTo>
                  <a:pt x="1962150" y="0"/>
                </a:lnTo>
                <a:lnTo>
                  <a:pt x="19621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16544925" y="8353425"/>
            <a:ext cx="1743075" cy="1504950"/>
          </a:xfrm>
          <a:custGeom>
            <a:avLst/>
            <a:gdLst/>
            <a:ahLst/>
            <a:cxnLst/>
            <a:rect l="l" t="t" r="r" b="b"/>
            <a:pathLst>
              <a:path w="1743075" h="1504950">
                <a:moveTo>
                  <a:pt x="0" y="0"/>
                </a:moveTo>
                <a:lnTo>
                  <a:pt x="1743075" y="0"/>
                </a:lnTo>
                <a:lnTo>
                  <a:pt x="17430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/>
          <p:nvPr/>
        </p:nvSpPr>
        <p:spPr>
          <a:xfrm>
            <a:off x="2171700" y="9639300"/>
            <a:ext cx="13944600" cy="219075"/>
          </a:xfrm>
          <a:custGeom>
            <a:avLst/>
            <a:gdLst/>
            <a:ahLst/>
            <a:cxnLst/>
            <a:rect l="l" t="t" r="r" b="b"/>
            <a:pathLst>
              <a:path w="13944600" h="219075">
                <a:moveTo>
                  <a:pt x="0" y="0"/>
                </a:moveTo>
                <a:lnTo>
                  <a:pt x="13944600" y="0"/>
                </a:lnTo>
                <a:lnTo>
                  <a:pt x="13944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8705850" y="9639300"/>
            <a:ext cx="876300" cy="438150"/>
          </a:xfrm>
          <a:custGeom>
            <a:avLst/>
            <a:gdLst/>
            <a:ahLst/>
            <a:cxnLst/>
            <a:rect l="l" t="t" r="r" b="b"/>
            <a:pathLst>
              <a:path w="876300" h="438150">
                <a:moveTo>
                  <a:pt x="0" y="0"/>
                </a:moveTo>
                <a:lnTo>
                  <a:pt x="876300" y="0"/>
                </a:lnTo>
                <a:lnTo>
                  <a:pt x="8763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3273552" y="1174912"/>
            <a:ext cx="11740896" cy="349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3"/>
              </a:lnSpc>
            </a:pPr>
            <a:r>
              <a:rPr lang="en-US" sz="2002">
                <a:solidFill>
                  <a:srgbClr val="2A449A"/>
                </a:solidFill>
                <a:latin typeface="Poppins"/>
                <a:ea typeface="Poppins"/>
                <a:cs typeface="Poppins"/>
                <a:sym typeface="Poppins"/>
              </a:rPr>
              <a:t>Practical employee-support, emergency-response and institutional-enablement measures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133088" y="2088065"/>
            <a:ext cx="3328416" cy="292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1619" b="1">
                <a:solidFill>
                  <a:srgbClr val="2A449A"/>
                </a:solidFill>
                <a:latin typeface="Poppins Bold"/>
                <a:ea typeface="Poppins Bold"/>
                <a:cs typeface="Poppins Bold"/>
                <a:sym typeface="Poppins Bold"/>
              </a:rPr>
              <a:t>Sports &amp; Recreational Facilities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133088" y="4204079"/>
            <a:ext cx="3712464" cy="309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5"/>
              </a:lnSpc>
            </a:pPr>
            <a:r>
              <a:rPr lang="en-US" sz="1689" b="1">
                <a:solidFill>
                  <a:srgbClr val="2A449A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 Platform for Orders &amp; SOPs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129b2cc-4393-4691-814d-95eb8359c06c}" enabled="1" method="Standard" siteId="{deff24bb-2089-4400-8c8e-f71e680378b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2215</Words>
  <Application>Microsoft Office PowerPoint</Application>
  <PresentationFormat>Custom</PresentationFormat>
  <Paragraphs>342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5" baseType="lpstr">
      <vt:lpstr>Calibri</vt:lpstr>
      <vt:lpstr>Montserrat Semi-Bold</vt:lpstr>
      <vt:lpstr>Bricolage Grotesque Semi-Bold</vt:lpstr>
      <vt:lpstr>Montserrat Bold</vt:lpstr>
      <vt:lpstr>Laila Semi-Bold</vt:lpstr>
      <vt:lpstr>Poppins Bold</vt:lpstr>
      <vt:lpstr>Roboto Bold</vt:lpstr>
      <vt:lpstr>Poppins Semi-Bold</vt:lpstr>
      <vt:lpstr>Poppins</vt:lpstr>
      <vt:lpstr>Bricolage Grotesque</vt:lpstr>
      <vt:lpstr>Canva Sans Bold</vt:lpstr>
      <vt:lpstr>Laila Bold</vt:lpstr>
      <vt:lpstr>Arial</vt:lpstr>
      <vt:lpstr>Bricolage Grotesque Bold</vt:lpstr>
      <vt:lpstr>Canva Sans</vt:lpstr>
      <vt:lpstr>Poppins Medium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Occupational Mental Health Slide</dc:title>
  <cp:lastModifiedBy>Agarwal, Abhishek</cp:lastModifiedBy>
  <cp:revision>55</cp:revision>
  <dcterms:created xsi:type="dcterms:W3CDTF">2006-08-16T00:00:00Z</dcterms:created>
  <dcterms:modified xsi:type="dcterms:W3CDTF">2026-09-15T11:51:59Z</dcterms:modified>
  <dc:identifier>DAHUsAxuOfk</dc:identifier>
</cp:coreProperties>
</file>