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25"/>
  </p:notesMasterIdLst>
  <p:handoutMasterIdLst>
    <p:handoutMasterId r:id="rId26"/>
  </p:handoutMasterIdLst>
  <p:sldIdLst>
    <p:sldId id="256" r:id="rId3"/>
    <p:sldId id="796" r:id="rId4"/>
    <p:sldId id="778" r:id="rId5"/>
    <p:sldId id="278" r:id="rId6"/>
    <p:sldId id="260" r:id="rId7"/>
    <p:sldId id="794" r:id="rId8"/>
    <p:sldId id="261" r:id="rId9"/>
    <p:sldId id="262" r:id="rId10"/>
    <p:sldId id="263" r:id="rId11"/>
    <p:sldId id="264" r:id="rId12"/>
    <p:sldId id="265" r:id="rId13"/>
    <p:sldId id="267" r:id="rId14"/>
    <p:sldId id="268" r:id="rId15"/>
    <p:sldId id="781" r:id="rId16"/>
    <p:sldId id="797" r:id="rId17"/>
    <p:sldId id="272" r:id="rId18"/>
    <p:sldId id="782" r:id="rId19"/>
    <p:sldId id="783" r:id="rId20"/>
    <p:sldId id="281" r:id="rId21"/>
    <p:sldId id="792" r:id="rId22"/>
    <p:sldId id="795" r:id="rId23"/>
    <p:sldId id="779" r:id="rId24"/>
  </p:sldIdLst>
  <p:sldSz cx="12192000" cy="6858000"/>
  <p:notesSz cx="6797675" cy="99282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636" y="102"/>
      </p:cViewPr>
      <p:guideLst/>
    </p:cSldViewPr>
  </p:slideViewPr>
  <p:notesTextViewPr>
    <p:cViewPr>
      <p:scale>
        <a:sx n="1" d="1"/>
        <a:sy n="1" d="1"/>
      </p:scale>
      <p:origin x="0" y="0"/>
    </p:cViewPr>
  </p:notesTextViewPr>
  <p:notesViewPr>
    <p:cSldViewPr snapToGrid="0" snapToObjects="1">
      <p:cViewPr varScale="1">
        <p:scale>
          <a:sx n="40" d="100"/>
          <a:sy n="40" d="100"/>
        </p:scale>
        <p:origin x="2040" y="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Delhi water balance (MGD)</a:t>
            </a:r>
          </a:p>
        </c:rich>
      </c:tx>
      <c:overlay val="0"/>
    </c:title>
    <c:autoTitleDeleted val="0"/>
    <c:plotArea>
      <c:layout/>
      <c:barChart>
        <c:barDir val="col"/>
        <c:grouping val="clustered"/>
        <c:varyColors val="0"/>
        <c:ser>
          <c:idx val="0"/>
          <c:order val="0"/>
          <c:tx>
            <c:strRef>
              <c:f>Sheet1!$B$1</c:f>
              <c:strCache>
                <c:ptCount val="1"/>
                <c:pt idx="0">
                  <c:v>MGD</c:v>
                </c:pt>
              </c:strCache>
            </c:strRef>
          </c:tx>
          <c:spPr>
            <a:solidFill>
              <a:srgbClr val="0F7285"/>
            </a:solidFill>
            <a:effectLst/>
          </c:spPr>
          <c:invertIfNegative val="0"/>
          <c:dPt>
            <c:idx val="0"/>
            <c:invertIfNegative val="0"/>
            <c:bubble3D val="0"/>
            <c:extLst>
              <c:ext xmlns:c16="http://schemas.microsoft.com/office/drawing/2014/chart" uri="{C3380CC4-5D6E-409C-BE32-E72D297353CC}">
                <c16:uniqueId val="{00000000-5A08-49CD-AD5A-4620E7FAC168}"/>
              </c:ext>
            </c:extLst>
          </c:dPt>
          <c:dPt>
            <c:idx val="1"/>
            <c:invertIfNegative val="0"/>
            <c:bubble3D val="0"/>
            <c:spPr>
              <a:solidFill>
                <a:srgbClr val="5FA3AF"/>
              </a:solidFill>
              <a:effectLst/>
            </c:spPr>
            <c:extLst>
              <c:ext xmlns:c16="http://schemas.microsoft.com/office/drawing/2014/chart" uri="{C3380CC4-5D6E-409C-BE32-E72D297353CC}">
                <c16:uniqueId val="{00000002-5A08-49CD-AD5A-4620E7FAC168}"/>
              </c:ext>
            </c:extLst>
          </c:dPt>
          <c:dPt>
            <c:idx val="2"/>
            <c:invertIfNegative val="0"/>
            <c:bubble3D val="0"/>
            <c:spPr>
              <a:solidFill>
                <a:srgbClr val="5CC0A8"/>
              </a:solidFill>
              <a:effectLst/>
            </c:spPr>
            <c:extLst>
              <c:ext xmlns:c16="http://schemas.microsoft.com/office/drawing/2014/chart" uri="{C3380CC4-5D6E-409C-BE32-E72D297353CC}">
                <c16:uniqueId val="{00000004-5A08-49CD-AD5A-4620E7FAC168}"/>
              </c:ext>
            </c:extLst>
          </c:dPt>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Estimated demand</c:v>
                </c:pt>
                <c:pt idx="1">
                  <c:v>Potable supply</c:v>
                </c:pt>
                <c:pt idx="2">
                  <c:v>Sewage generated</c:v>
                </c:pt>
              </c:strCache>
            </c:strRef>
          </c:cat>
          <c:val>
            <c:numRef>
              <c:f>Sheet1!$B$2:$B$4</c:f>
              <c:numCache>
                <c:formatCode>General</c:formatCode>
                <c:ptCount val="3"/>
                <c:pt idx="0">
                  <c:v>1250</c:v>
                </c:pt>
                <c:pt idx="1">
                  <c:v>995</c:v>
                </c:pt>
                <c:pt idx="2">
                  <c:v>792</c:v>
                </c:pt>
              </c:numCache>
            </c:numRef>
          </c:val>
          <c:extLst>
            <c:ext xmlns:c16="http://schemas.microsoft.com/office/drawing/2014/chart" uri="{C3380CC4-5D6E-409C-BE32-E72D297353CC}">
              <c16:uniqueId val="{00000005-5A08-49CD-AD5A-4620E7FAC168}"/>
            </c:ext>
          </c:extLst>
        </c:ser>
        <c:dLbls>
          <c:showLegendKey val="0"/>
          <c:showVal val="1"/>
          <c:showCatName val="0"/>
          <c:showSerName val="0"/>
          <c:showPercent val="0"/>
          <c:showBubbleSize val="0"/>
        </c:dLbls>
        <c:gapWidth val="9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150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B113F3-3EFC-D680-BEF1-65E8C006BB01}"/>
              </a:ext>
            </a:extLst>
          </p:cNvPr>
          <p:cNvSpPr>
            <a:spLocks noGrp="1"/>
          </p:cNvSpPr>
          <p:nvPr>
            <p:ph type="hdr" sz="quarter"/>
          </p:nvPr>
        </p:nvSpPr>
        <p:spPr>
          <a:xfrm>
            <a:off x="0" y="0"/>
            <a:ext cx="2945659" cy="497704"/>
          </a:xfrm>
          <a:prstGeom prst="rect">
            <a:avLst/>
          </a:prstGeom>
        </p:spPr>
        <p:txBody>
          <a:bodyPr vert="horz" lIns="80284" tIns="40142" rIns="80284" bIns="40142" rtlCol="0"/>
          <a:lstStyle>
            <a:lvl1pPr algn="l">
              <a:defRPr sz="1100"/>
            </a:lvl1pPr>
          </a:lstStyle>
          <a:p>
            <a:endParaRPr lang="en-US"/>
          </a:p>
        </p:txBody>
      </p:sp>
      <p:sp>
        <p:nvSpPr>
          <p:cNvPr id="3" name="Date Placeholder 2">
            <a:extLst>
              <a:ext uri="{FF2B5EF4-FFF2-40B4-BE49-F238E27FC236}">
                <a16:creationId xmlns:a16="http://schemas.microsoft.com/office/drawing/2014/main" id="{1B684775-8189-9C85-21D1-0527071A8647}"/>
              </a:ext>
            </a:extLst>
          </p:cNvPr>
          <p:cNvSpPr>
            <a:spLocks noGrp="1"/>
          </p:cNvSpPr>
          <p:nvPr>
            <p:ph type="dt" sz="quarter" idx="1"/>
          </p:nvPr>
        </p:nvSpPr>
        <p:spPr>
          <a:xfrm>
            <a:off x="3850443" y="0"/>
            <a:ext cx="2945659" cy="497704"/>
          </a:xfrm>
          <a:prstGeom prst="rect">
            <a:avLst/>
          </a:prstGeom>
        </p:spPr>
        <p:txBody>
          <a:bodyPr vert="horz" lIns="80284" tIns="40142" rIns="80284" bIns="40142" rtlCol="0"/>
          <a:lstStyle>
            <a:lvl1pPr algn="r">
              <a:defRPr sz="1100"/>
            </a:lvl1pPr>
          </a:lstStyle>
          <a:p>
            <a:fld id="{70581B17-C32A-4A62-B16E-018A581E4DFD}" type="datetimeFigureOut">
              <a:rPr lang="en-US" smtClean="0"/>
              <a:t>9/12/2026</a:t>
            </a:fld>
            <a:endParaRPr lang="en-US"/>
          </a:p>
        </p:txBody>
      </p:sp>
      <p:sp>
        <p:nvSpPr>
          <p:cNvPr id="4" name="Footer Placeholder 3">
            <a:extLst>
              <a:ext uri="{FF2B5EF4-FFF2-40B4-BE49-F238E27FC236}">
                <a16:creationId xmlns:a16="http://schemas.microsoft.com/office/drawing/2014/main" id="{6FC48F5A-60EC-BE8F-256D-4F7B71EDD513}"/>
              </a:ext>
            </a:extLst>
          </p:cNvPr>
          <p:cNvSpPr>
            <a:spLocks noGrp="1"/>
          </p:cNvSpPr>
          <p:nvPr>
            <p:ph type="ftr" sz="quarter" idx="2"/>
          </p:nvPr>
        </p:nvSpPr>
        <p:spPr>
          <a:xfrm>
            <a:off x="0" y="9430522"/>
            <a:ext cx="2945659" cy="497704"/>
          </a:xfrm>
          <a:prstGeom prst="rect">
            <a:avLst/>
          </a:prstGeom>
        </p:spPr>
        <p:txBody>
          <a:bodyPr vert="horz" lIns="80284" tIns="40142" rIns="80284" bIns="40142" rtlCol="0" anchor="b"/>
          <a:lstStyle>
            <a:lvl1pPr algn="l">
              <a:defRPr sz="1100"/>
            </a:lvl1pPr>
          </a:lstStyle>
          <a:p>
            <a:endParaRPr lang="en-US"/>
          </a:p>
        </p:txBody>
      </p:sp>
      <p:sp>
        <p:nvSpPr>
          <p:cNvPr id="5" name="Slide Number Placeholder 4">
            <a:extLst>
              <a:ext uri="{FF2B5EF4-FFF2-40B4-BE49-F238E27FC236}">
                <a16:creationId xmlns:a16="http://schemas.microsoft.com/office/drawing/2014/main" id="{1207951A-604E-F9B4-BDFB-58532DC917E0}"/>
              </a:ext>
            </a:extLst>
          </p:cNvPr>
          <p:cNvSpPr>
            <a:spLocks noGrp="1"/>
          </p:cNvSpPr>
          <p:nvPr>
            <p:ph type="sldNum" sz="quarter" idx="3"/>
          </p:nvPr>
        </p:nvSpPr>
        <p:spPr>
          <a:xfrm>
            <a:off x="3850443" y="9430522"/>
            <a:ext cx="2945659" cy="497704"/>
          </a:xfrm>
          <a:prstGeom prst="rect">
            <a:avLst/>
          </a:prstGeom>
        </p:spPr>
        <p:txBody>
          <a:bodyPr vert="horz" lIns="80284" tIns="40142" rIns="80284" bIns="40142" rtlCol="0" anchor="b"/>
          <a:lstStyle>
            <a:lvl1pPr algn="r">
              <a:defRPr sz="1100"/>
            </a:lvl1pPr>
          </a:lstStyle>
          <a:p>
            <a:fld id="{F21106CD-8762-48A2-8191-A91A650F4840}" type="slidenum">
              <a:rPr lang="en-US" smtClean="0"/>
              <a:t>‹#›</a:t>
            </a:fld>
            <a:endParaRPr lang="en-US"/>
          </a:p>
        </p:txBody>
      </p:sp>
    </p:spTree>
    <p:extLst>
      <p:ext uri="{BB962C8B-B14F-4D97-AF65-F5344CB8AC3E}">
        <p14:creationId xmlns:p14="http://schemas.microsoft.com/office/powerpoint/2010/main" val="347328913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58085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FF4E0-C482-65C7-494E-5FFCDDF0A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8766A-18CA-B8EC-5E6E-0147946ECD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B74F02-4A3A-31AE-FD3D-12AD30D1BAF2}"/>
              </a:ext>
            </a:extLst>
          </p:cNvPr>
          <p:cNvSpPr>
            <a:spLocks noGrp="1"/>
          </p:cNvSpPr>
          <p:nvPr>
            <p:ph type="body" idx="1"/>
          </p:nvPr>
        </p:nvSpPr>
        <p:spPr/>
        <p:txBody>
          <a:bodyPr lIns="80284" tIns="40142" rIns="80284" bIns="40142"/>
          <a:lstStyle/>
          <a:p>
            <a:endParaRPr lang="en-US" dirty="0"/>
          </a:p>
        </p:txBody>
      </p:sp>
      <p:sp>
        <p:nvSpPr>
          <p:cNvPr id="4" name="Slide Number Placeholder 3">
            <a:extLst>
              <a:ext uri="{FF2B5EF4-FFF2-40B4-BE49-F238E27FC236}">
                <a16:creationId xmlns:a16="http://schemas.microsoft.com/office/drawing/2014/main" id="{3BDC1C6F-BA68-1427-34DF-54DCE92F6A10}"/>
              </a:ext>
            </a:extLst>
          </p:cNvPr>
          <p:cNvSpPr>
            <a:spLocks noGrp="1"/>
          </p:cNvSpPr>
          <p:nvPr>
            <p:ph type="sldNum" sz="quarter" idx="10"/>
          </p:nvPr>
        </p:nvSpPr>
        <p:spPr/>
        <p:txBody>
          <a:bodyPr lIns="80284" tIns="40142" rIns="80284" bIns="40142"/>
          <a:lstStyle/>
          <a:p>
            <a:fld id="{F7021451-1387-4CA6-816F-3879F97B5CBC}" type="slidenum">
              <a:rPr lang="en-US"/>
              <a:t>2</a:t>
            </a:fld>
            <a:endParaRPr lang="en-US"/>
          </a:p>
        </p:txBody>
      </p:sp>
    </p:spTree>
    <p:extLst>
      <p:ext uri="{BB962C8B-B14F-4D97-AF65-F5344CB8AC3E}">
        <p14:creationId xmlns:p14="http://schemas.microsoft.com/office/powerpoint/2010/main" val="399615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0229-9858-5074-23EE-D61E7C428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CD99E-4531-BF69-86EA-DE8782004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3800C-DDCA-1FFB-FE08-518D0F4DEB66}"/>
              </a:ext>
            </a:extLst>
          </p:cNvPr>
          <p:cNvSpPr>
            <a:spLocks noGrp="1"/>
          </p:cNvSpPr>
          <p:nvPr>
            <p:ph type="body" idx="1"/>
          </p:nvPr>
        </p:nvSpPr>
        <p:spPr/>
        <p:txBody>
          <a:bodyPr lIns="80284" tIns="40142" rIns="80284" bIns="40142"/>
          <a:lstStyle/>
          <a:p>
            <a:endParaRPr lang="en-US" dirty="0"/>
          </a:p>
        </p:txBody>
      </p:sp>
      <p:sp>
        <p:nvSpPr>
          <p:cNvPr id="4" name="Slide Number Placeholder 3">
            <a:extLst>
              <a:ext uri="{FF2B5EF4-FFF2-40B4-BE49-F238E27FC236}">
                <a16:creationId xmlns:a16="http://schemas.microsoft.com/office/drawing/2014/main" id="{06A0B7A6-0836-A9F6-C7CE-604F56082229}"/>
              </a:ext>
            </a:extLst>
          </p:cNvPr>
          <p:cNvSpPr>
            <a:spLocks noGrp="1"/>
          </p:cNvSpPr>
          <p:nvPr>
            <p:ph type="sldNum" sz="quarter" idx="10"/>
          </p:nvPr>
        </p:nvSpPr>
        <p:spPr/>
        <p:txBody>
          <a:bodyPr lIns="80284" tIns="40142" rIns="80284" bIns="40142"/>
          <a:lstStyle/>
          <a:p>
            <a:fld id="{F7021451-1387-4CA6-816F-3879F97B5CBC}" type="slidenum">
              <a:rPr lang="en-US"/>
              <a:t>3</a:t>
            </a:fld>
            <a:endParaRPr lang="en-US"/>
          </a:p>
        </p:txBody>
      </p:sp>
    </p:spTree>
    <p:extLst>
      <p:ext uri="{BB962C8B-B14F-4D97-AF65-F5344CB8AC3E}">
        <p14:creationId xmlns:p14="http://schemas.microsoft.com/office/powerpoint/2010/main" val="1855174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02F1-93F4-396B-AC47-0E24E379D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74B67-97A6-CA36-D9AC-78509BD500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2A482E-BF86-A332-F7D0-D3AD2DC46777}"/>
              </a:ext>
            </a:extLst>
          </p:cNvPr>
          <p:cNvSpPr>
            <a:spLocks noGrp="1"/>
          </p:cNvSpPr>
          <p:nvPr>
            <p:ph type="body" idx="1"/>
          </p:nvPr>
        </p:nvSpPr>
        <p:spPr/>
        <p:txBody>
          <a:bodyPr lIns="80284" tIns="40142" rIns="80284" bIns="40142"/>
          <a:lstStyle/>
          <a:p>
            <a:endParaRPr lang="en-US" dirty="0"/>
          </a:p>
        </p:txBody>
      </p:sp>
      <p:sp>
        <p:nvSpPr>
          <p:cNvPr id="4" name="Slide Number Placeholder 3">
            <a:extLst>
              <a:ext uri="{FF2B5EF4-FFF2-40B4-BE49-F238E27FC236}">
                <a16:creationId xmlns:a16="http://schemas.microsoft.com/office/drawing/2014/main" id="{DC64DA34-7278-5B75-93F2-D834938FCE7C}"/>
              </a:ext>
            </a:extLst>
          </p:cNvPr>
          <p:cNvSpPr>
            <a:spLocks noGrp="1"/>
          </p:cNvSpPr>
          <p:nvPr>
            <p:ph type="sldNum" sz="quarter" idx="10"/>
          </p:nvPr>
        </p:nvSpPr>
        <p:spPr/>
        <p:txBody>
          <a:bodyPr lIns="80284" tIns="40142" rIns="80284" bIns="40142"/>
          <a:lstStyle/>
          <a:p>
            <a:fld id="{F7021451-1387-4CA6-816F-3879F97B5CBC}" type="slidenum">
              <a:rPr lang="en-US"/>
              <a:t>6</a:t>
            </a:fld>
            <a:endParaRPr lang="en-US"/>
          </a:p>
        </p:txBody>
      </p:sp>
    </p:spTree>
    <p:extLst>
      <p:ext uri="{BB962C8B-B14F-4D97-AF65-F5344CB8AC3E}">
        <p14:creationId xmlns:p14="http://schemas.microsoft.com/office/powerpoint/2010/main" val="2995791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84" tIns="40142" rIns="80284" bIns="40142"/>
          <a:lstStyle/>
          <a:p>
            <a:endParaRPr lang="en-US" dirty="0"/>
          </a:p>
        </p:txBody>
      </p:sp>
      <p:sp>
        <p:nvSpPr>
          <p:cNvPr id="4" name="Slide Number Placeholder 3"/>
          <p:cNvSpPr>
            <a:spLocks noGrp="1"/>
          </p:cNvSpPr>
          <p:nvPr>
            <p:ph type="sldNum" sz="quarter" idx="10"/>
          </p:nvPr>
        </p:nvSpPr>
        <p:spPr/>
        <p:txBody>
          <a:bodyPr lIns="80284" tIns="40142" rIns="80284" bIns="40142"/>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a:prstGeom prst="rect">
            <a:avLst/>
          </a:prstGeom>
        </p:spPr>
      </p:sp>
      <p:sp>
        <p:nvSpPr>
          <p:cNvPr id="3" name="Notes Placeholder 2"/>
          <p:cNvSpPr>
            <a:spLocks noGrp="1"/>
          </p:cNvSpPr>
          <p:nvPr>
            <p:ph type="body" idx="1"/>
          </p:nvPr>
        </p:nvSpPr>
        <p:spPr>
          <a:xfrm>
            <a:off x="679768" y="4715907"/>
            <a:ext cx="5438140" cy="4467701"/>
          </a:xfrm>
          <a:prstGeom prst="rect">
            <a:avLst/>
          </a:prstGeom>
        </p:spPr>
        <p:txBody>
          <a:bodyPr lIns="80284" tIns="40142" rIns="80284" bIns="40142"/>
          <a:lstStyle/>
          <a:p>
            <a:endParaRPr lang="en-US"/>
          </a:p>
        </p:txBody>
      </p:sp>
      <p:sp>
        <p:nvSpPr>
          <p:cNvPr id="4" name="Slide Number Placeholder 3"/>
          <p:cNvSpPr>
            <a:spLocks noGrp="1"/>
          </p:cNvSpPr>
          <p:nvPr>
            <p:ph type="sldNum" sz="quarter" idx="10"/>
          </p:nvPr>
        </p:nvSpPr>
        <p:spPr>
          <a:xfrm>
            <a:off x="3850443" y="9430522"/>
            <a:ext cx="2945659" cy="496411"/>
          </a:xfrm>
          <a:prstGeom prst="rect">
            <a:avLst/>
          </a:prstGeom>
        </p:spPr>
        <p:txBody>
          <a:bodyPr lIns="80284" tIns="40142" rIns="80284" bIns="40142"/>
          <a:lstStyle/>
          <a:p>
            <a:fld id="{F7021451-1387-4CA6-816F-3879F97B5CBC}" type="slidenum">
              <a:rPr lang="en-US"/>
              <a:pPr/>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4458B-BAD2-294C-1403-D5B2A0BB5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127570-1DA4-2DD3-6159-84A1FED8147E}"/>
              </a:ext>
            </a:extLst>
          </p:cNvPr>
          <p:cNvSpPr>
            <a:spLocks noGrp="1" noRot="1" noChangeAspect="1"/>
          </p:cNvSpPr>
          <p:nvPr>
            <p:ph type="sldImg"/>
          </p:nvPr>
        </p:nvSpPr>
        <p:spPr>
          <a:xfrm>
            <a:off x="90488" y="744538"/>
            <a:ext cx="6616700" cy="3722687"/>
          </a:xfrm>
          <a:prstGeom prst="rect">
            <a:avLst/>
          </a:prstGeom>
        </p:spPr>
      </p:sp>
      <p:sp>
        <p:nvSpPr>
          <p:cNvPr id="3" name="Notes Placeholder 2">
            <a:extLst>
              <a:ext uri="{FF2B5EF4-FFF2-40B4-BE49-F238E27FC236}">
                <a16:creationId xmlns:a16="http://schemas.microsoft.com/office/drawing/2014/main" id="{D445A891-15AC-4467-7850-80B00D69EEE3}"/>
              </a:ext>
            </a:extLst>
          </p:cNvPr>
          <p:cNvSpPr>
            <a:spLocks noGrp="1"/>
          </p:cNvSpPr>
          <p:nvPr>
            <p:ph type="body" idx="1"/>
          </p:nvPr>
        </p:nvSpPr>
        <p:spPr>
          <a:xfrm>
            <a:off x="679768" y="4715907"/>
            <a:ext cx="5438140" cy="4467701"/>
          </a:xfrm>
          <a:prstGeom prst="rect">
            <a:avLst/>
          </a:prstGeom>
        </p:spPr>
        <p:txBody>
          <a:bodyPr lIns="80284" tIns="40142" rIns="80284" bIns="40142"/>
          <a:lstStyle/>
          <a:p>
            <a:endParaRPr lang="en-US"/>
          </a:p>
        </p:txBody>
      </p:sp>
      <p:sp>
        <p:nvSpPr>
          <p:cNvPr id="4" name="Slide Number Placeholder 3">
            <a:extLst>
              <a:ext uri="{FF2B5EF4-FFF2-40B4-BE49-F238E27FC236}">
                <a16:creationId xmlns:a16="http://schemas.microsoft.com/office/drawing/2014/main" id="{FB1559CB-BEC7-C875-76B8-130646E5C594}"/>
              </a:ext>
            </a:extLst>
          </p:cNvPr>
          <p:cNvSpPr>
            <a:spLocks noGrp="1"/>
          </p:cNvSpPr>
          <p:nvPr>
            <p:ph type="sldNum" sz="quarter" idx="10"/>
          </p:nvPr>
        </p:nvSpPr>
        <p:spPr>
          <a:xfrm>
            <a:off x="3850443" y="9430522"/>
            <a:ext cx="2945659" cy="496411"/>
          </a:xfrm>
          <a:prstGeom prst="rect">
            <a:avLst/>
          </a:prstGeom>
        </p:spPr>
        <p:txBody>
          <a:bodyPr lIns="80284" tIns="40142" rIns="80284" bIns="40142"/>
          <a:lstStyle/>
          <a:p>
            <a:fld id="{F7021451-1387-4CA6-816F-3879F97B5CBC}" type="slidenum">
              <a:rPr lang="en-US"/>
              <a:pPr/>
              <a:t>21</a:t>
            </a:fld>
            <a:endParaRPr lang="en-US"/>
          </a:p>
        </p:txBody>
      </p:sp>
    </p:spTree>
    <p:extLst>
      <p:ext uri="{BB962C8B-B14F-4D97-AF65-F5344CB8AC3E}">
        <p14:creationId xmlns:p14="http://schemas.microsoft.com/office/powerpoint/2010/main" val="61264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16F8A4-EEDB-41BD-83CA-6818E8160734}"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9D975-0A2D-4206-8D59-F92533CF1937}"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309919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012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2BC33-BDE5-1E46-CC06-3BD06C136A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81B47-0B52-768E-351C-D02166D22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6138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EC85-BD3E-4BCF-78AF-6FE64303D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80FE10-C104-34FE-3290-4773FE28B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7181B-1F40-F8BD-4F96-702D239C141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BE0465F-7848-459C-95F5-7F05DE0C5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78A59-150C-F027-441F-940C31464FF5}"/>
              </a:ext>
            </a:extLst>
          </p:cNvPr>
          <p:cNvSpPr>
            <a:spLocks noGrp="1"/>
          </p:cNvSpPr>
          <p:nvPr>
            <p:ph type="sldNum" sz="quarter" idx="12"/>
          </p:nvPr>
        </p:nvSpPr>
        <p:spPr/>
        <p:txBody>
          <a:bodyPr/>
          <a:lstStyle/>
          <a:p>
            <a:fld id="{3D947922-002A-49A9-B190-F021FD277553}" type="slidenum">
              <a:rPr lang="en-US" smtClean="0"/>
              <a:t>‹#›</a:t>
            </a:fld>
            <a:endParaRPr lang="en-US"/>
          </a:p>
        </p:txBody>
      </p:sp>
      <p:pic>
        <p:nvPicPr>
          <p:cNvPr id="7" name="Picture 6" descr="A logo of a water company&#10;&#10;AI-generated content may be incorrect.">
            <a:extLst>
              <a:ext uri="{FF2B5EF4-FFF2-40B4-BE49-F238E27FC236}">
                <a16:creationId xmlns:a16="http://schemas.microsoft.com/office/drawing/2014/main" id="{CA019F61-6646-ED0B-485A-BA385E3D390C}"/>
              </a:ext>
            </a:extLst>
          </p:cNvPr>
          <p:cNvPicPr>
            <a:picLocks noChangeAspect="1"/>
          </p:cNvPicPr>
          <p:nvPr userDrawn="1"/>
        </p:nvPicPr>
        <p:blipFill>
          <a:blip r:embed="rId2"/>
          <a:stretch>
            <a:fillRect/>
          </a:stretch>
        </p:blipFill>
        <p:spPr>
          <a:xfrm>
            <a:off x="11353800" y="0"/>
            <a:ext cx="838200" cy="614619"/>
          </a:xfrm>
          <a:prstGeom prst="rect">
            <a:avLst/>
          </a:prstGeom>
        </p:spPr>
      </p:pic>
    </p:spTree>
    <p:extLst>
      <p:ext uri="{BB962C8B-B14F-4D97-AF65-F5344CB8AC3E}">
        <p14:creationId xmlns:p14="http://schemas.microsoft.com/office/powerpoint/2010/main" val="2561191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0FBFF-F0E0-483E-8D05-1CA1294793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9E6A25-E881-A59C-B53E-D54384DEEE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FB1DA6-484C-AB96-A996-B6D80A8FC86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F1E5DFC-590A-4B01-2E72-760A35236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E75E4B-3F68-A6BE-D52F-65326A0604AA}"/>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3461453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EF26-FCC9-6CE8-2BE9-033565B89B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0B8C31-0101-1B82-933D-4E7CF08AF5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BB6459-A2C6-206F-D8FE-6DA3E81EC0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2A2551-91DE-2E7E-D88A-6899B8E9740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C18210C-E1CB-3FC9-FBEC-2C4D143295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C5244-BE98-6F57-DA5E-E250867DBB13}"/>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714347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5FEE-5AE3-CCEE-E018-85EFF21C14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5191FD-D12B-7722-9489-A411BDBE68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516AE3-E0E4-D986-2537-999D87347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586770-8D79-1C53-BF5A-468F2FE09E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7584B7-E01B-F564-4BC0-DAEB5632F8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4077EC-14B1-BD85-51FA-56F6B34C95A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4558499-25A1-FD2E-EA20-E1F22597AB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B0DC2A-AD1E-BC16-5F01-AA25D3521C33}"/>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3430864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0D0A2-3787-B5CE-70E0-EF6DE9ABB6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1C4B7D-ADEF-31F5-435F-292118CD26A0}"/>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9ADD42E-E8B8-AC61-9D9D-1AE12B4D44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001821-2F01-B30C-1348-C8785F3D9078}"/>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1208278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DFCB5-2959-47E4-C8E4-521E3FE85FAD}"/>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BC9E7D4-335F-7675-FB01-F5AC2EEB53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73A16D-15BE-2CAD-2C2E-E9CDAC690838}"/>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3332293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A6C3-C520-B9FC-F81F-CB8F97D3A0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6ABE19-7A52-4E33-E3F6-8F7F6D78C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0BEF76-0423-D421-5DCD-0A5FC5EDE8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BED933-6BCA-9A5C-3A33-39FDF82F7D6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991960-38A0-DEDD-6181-F126C19752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FC6D4-D15A-E483-D553-CBAD3380B853}"/>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2330861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128E-B352-3EFE-002B-9189C5116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46AA7E-C755-8101-99FB-728633A8D1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31699E-2574-4179-D40D-D1CD3D57E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9EDE2C-0181-7431-F28E-B12740392AF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A34CBC6-2A87-8567-4E7F-D799DA5664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D0F0F-E374-4050-B160-6A2C5CADEB52}"/>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404721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AB3E-CB2E-29DD-D60E-23CD07D750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656CC3-D4F8-C033-971F-8A46B2F934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08977-179A-2D0C-EDB3-DC44A2C711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E96763B-63B1-5DC5-B0E7-003CAEAAF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0115E-D7A0-C7CD-796C-0AF300A87648}"/>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488399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AE090B-4BD7-1C97-2FD9-186D556C53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2FC52E-ACA4-0C88-B216-33FFEA8F91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21B39A-95F0-F8C2-EE3D-215A4613D7E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124E473-E5BF-6329-05B6-72DE30067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2581E-DBAC-DA67-A05C-CC2F4C0DDFD2}"/>
              </a:ext>
            </a:extLst>
          </p:cNvPr>
          <p:cNvSpPr>
            <a:spLocks noGrp="1"/>
          </p:cNvSpPr>
          <p:nvPr>
            <p:ph type="sldNum" sz="quarter" idx="12"/>
          </p:nvPr>
        </p:nvSpPr>
        <p:spPr/>
        <p:txBody>
          <a:bodyPr/>
          <a:lstStyle/>
          <a:p>
            <a:fld id="{3D947922-002A-49A9-B190-F021FD277553}" type="slidenum">
              <a:rPr lang="en-US" smtClean="0"/>
              <a:t>‹#›</a:t>
            </a:fld>
            <a:endParaRPr lang="en-US"/>
          </a:p>
        </p:txBody>
      </p:sp>
    </p:spTree>
    <p:extLst>
      <p:ext uri="{BB962C8B-B14F-4D97-AF65-F5344CB8AC3E}">
        <p14:creationId xmlns:p14="http://schemas.microsoft.com/office/powerpoint/2010/main" val="2451185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58675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3BC368-75AA-D6BB-A34F-898DDE4E6F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B88596-6EF9-1532-0547-03FB9BB45A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D4F955-D9D7-89AD-8CF6-B0E0BC9553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45918506-9D32-76C2-34D2-7B3B3FFC87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18E6442-01D7-2CFD-21FE-7F0B2A29AB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947922-002A-49A9-B190-F021FD277553}" type="slidenum">
              <a:rPr lang="en-US" smtClean="0"/>
              <a:t>‹#›</a:t>
            </a:fld>
            <a:endParaRPr lang="en-US"/>
          </a:p>
        </p:txBody>
      </p:sp>
    </p:spTree>
    <p:extLst>
      <p:ext uri="{BB962C8B-B14F-4D97-AF65-F5344CB8AC3E}">
        <p14:creationId xmlns:p14="http://schemas.microsoft.com/office/powerpoint/2010/main" val="159784406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597AE-96DB-8165-06C4-F0A76DAD3644}"/>
              </a:ext>
            </a:extLst>
          </p:cNvPr>
          <p:cNvSpPr>
            <a:spLocks noGrp="1"/>
          </p:cNvSpPr>
          <p:nvPr>
            <p:ph type="ctrTitle"/>
          </p:nvPr>
        </p:nvSpPr>
        <p:spPr>
          <a:xfrm>
            <a:off x="1023937" y="1706278"/>
            <a:ext cx="10096500" cy="3019425"/>
          </a:xfrm>
        </p:spPr>
        <p:txBody>
          <a:bodyPr>
            <a:normAutofit fontScale="90000"/>
          </a:bodyPr>
          <a:lstStyle/>
          <a:p>
            <a:br>
              <a:rPr lang="en-US" dirty="0"/>
            </a:br>
            <a:r>
              <a:rPr lang="en-US" sz="2200" dirty="0">
                <a:solidFill>
                  <a:schemeClr val="bg1"/>
                </a:solidFill>
              </a:rPr>
              <a:t>a</a:t>
            </a:r>
            <a:br>
              <a:rPr lang="en-US" dirty="0"/>
            </a:br>
            <a:r>
              <a:rPr lang="en-US" b="1" dirty="0">
                <a:latin typeface="Times New Roman" panose="02020603050405020304" pitchFamily="18" charset="0"/>
                <a:cs typeface="Times New Roman" panose="02020603050405020304" pitchFamily="18" charset="0"/>
              </a:rPr>
              <a:t>JAL MANTHAN 2026</a:t>
            </a:r>
            <a:br>
              <a:rPr lang="en-US" b="1" dirty="0"/>
            </a:br>
            <a:r>
              <a:rPr lang="en-US" sz="2200" b="1" dirty="0">
                <a:solidFill>
                  <a:schemeClr val="bg1"/>
                </a:solidFill>
              </a:rPr>
              <a:t>a</a:t>
            </a:r>
            <a:br>
              <a:rPr lang="en-US" b="1" dirty="0"/>
            </a:br>
            <a:r>
              <a:rPr lang="en-US" sz="2700" dirty="0">
                <a:solidFill>
                  <a:schemeClr val="accent1"/>
                </a:solidFill>
                <a:latin typeface="Times New Roman" panose="02020603050405020304" pitchFamily="18" charset="0"/>
                <a:cs typeface="Times New Roman" panose="02020603050405020304" pitchFamily="18" charset="0"/>
              </a:rPr>
              <a:t>A Participatory Visioning Workshop (Offsite)</a:t>
            </a:r>
            <a:br>
              <a:rPr lang="en-US" sz="2700" dirty="0">
                <a:solidFill>
                  <a:schemeClr val="accent1"/>
                </a:solidFill>
                <a:latin typeface="Times New Roman" panose="02020603050405020304" pitchFamily="18" charset="0"/>
                <a:cs typeface="Times New Roman" panose="02020603050405020304" pitchFamily="18" charset="0"/>
              </a:rPr>
            </a:br>
            <a:br>
              <a:rPr lang="en-US" sz="2700" dirty="0">
                <a:solidFill>
                  <a:schemeClr val="accent1"/>
                </a:solidFill>
              </a:rPr>
            </a:br>
            <a:r>
              <a:rPr lang="en-US" sz="2700" dirty="0" err="1">
                <a:solidFill>
                  <a:schemeClr val="accent1"/>
                </a:solidFill>
              </a:rPr>
              <a:t>मंथन</a:t>
            </a:r>
            <a:r>
              <a:rPr lang="en-US" sz="2700" dirty="0">
                <a:solidFill>
                  <a:schemeClr val="accent1"/>
                </a:solidFill>
              </a:rPr>
              <a:t> </a:t>
            </a:r>
            <a:r>
              <a:rPr lang="en-US" sz="2700" dirty="0" err="1">
                <a:solidFill>
                  <a:schemeClr val="accent1"/>
                </a:solidFill>
              </a:rPr>
              <a:t>से</a:t>
            </a:r>
            <a:r>
              <a:rPr lang="en-US" sz="2700" dirty="0">
                <a:solidFill>
                  <a:schemeClr val="accent1"/>
                </a:solidFill>
              </a:rPr>
              <a:t> </a:t>
            </a:r>
            <a:r>
              <a:rPr lang="en-US" sz="2700" dirty="0" err="1">
                <a:solidFill>
                  <a:schemeClr val="accent1"/>
                </a:solidFill>
              </a:rPr>
              <a:t>अभियान</a:t>
            </a:r>
            <a:endParaRPr lang="en-US" dirty="0">
              <a:solidFill>
                <a:schemeClr val="accent1"/>
              </a:solidFill>
            </a:endParaRPr>
          </a:p>
        </p:txBody>
      </p:sp>
      <p:sp>
        <p:nvSpPr>
          <p:cNvPr id="3" name="Subtitle 2">
            <a:extLst>
              <a:ext uri="{FF2B5EF4-FFF2-40B4-BE49-F238E27FC236}">
                <a16:creationId xmlns:a16="http://schemas.microsoft.com/office/drawing/2014/main" id="{08DE3396-630E-3704-6B28-9364DF8E9CAD}"/>
              </a:ext>
            </a:extLst>
          </p:cNvPr>
          <p:cNvSpPr>
            <a:spLocks noGrp="1"/>
          </p:cNvSpPr>
          <p:nvPr>
            <p:ph type="subTitle" idx="1"/>
          </p:nvPr>
        </p:nvSpPr>
        <p:spPr>
          <a:xfrm>
            <a:off x="1781175" y="4897265"/>
            <a:ext cx="8582024" cy="531812"/>
          </a:xfrm>
        </p:spPr>
        <p:txBody>
          <a:bodyPr>
            <a:normAutofit/>
          </a:bodyPr>
          <a:lstStyle/>
          <a:p>
            <a:r>
              <a:rPr lang="en-US" b="1" dirty="0">
                <a:latin typeface="Times New Roman" panose="02020603050405020304" pitchFamily="18" charset="0"/>
                <a:cs typeface="Times New Roman" panose="02020603050405020304" pitchFamily="18" charset="0"/>
              </a:rPr>
              <a:t>Reclaimed Water Utilisation</a:t>
            </a:r>
          </a:p>
        </p:txBody>
      </p:sp>
      <p:pic>
        <p:nvPicPr>
          <p:cNvPr id="6" name="Picture 5" descr="A logo of a water company&#10;&#10;AI-generated content may be incorrect.">
            <a:extLst>
              <a:ext uri="{FF2B5EF4-FFF2-40B4-BE49-F238E27FC236}">
                <a16:creationId xmlns:a16="http://schemas.microsoft.com/office/drawing/2014/main" id="{5B24244B-A1CC-6EA8-7B81-67C39393978C}"/>
              </a:ext>
            </a:extLst>
          </p:cNvPr>
          <p:cNvPicPr>
            <a:picLocks noChangeAspect="1"/>
          </p:cNvPicPr>
          <p:nvPr/>
        </p:nvPicPr>
        <p:blipFill>
          <a:blip r:embed="rId2"/>
          <a:stretch>
            <a:fillRect/>
          </a:stretch>
        </p:blipFill>
        <p:spPr>
          <a:xfrm>
            <a:off x="4684473" y="437896"/>
            <a:ext cx="2775427" cy="2035113"/>
          </a:xfrm>
          <a:prstGeom prst="rect">
            <a:avLst/>
          </a:prstGeom>
        </p:spPr>
      </p:pic>
    </p:spTree>
    <p:extLst>
      <p:ext uri="{BB962C8B-B14F-4D97-AF65-F5344CB8AC3E}">
        <p14:creationId xmlns:p14="http://schemas.microsoft.com/office/powerpoint/2010/main" val="2769860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AC045-9DF8-024C-155D-F83E3941A00B}"/>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949BF8DF-FB17-4E60-5AD1-6A457B08781B}"/>
              </a:ext>
            </a:extLst>
          </p:cNvPr>
          <p:cNvSpPr txBox="1"/>
          <p:nvPr/>
        </p:nvSpPr>
        <p:spPr>
          <a:xfrm>
            <a:off x="595884" y="-68968"/>
            <a:ext cx="11000232" cy="685800"/>
          </a:xfrm>
          <a:prstGeom prst="rect">
            <a:avLst/>
          </a:prstGeom>
          <a:noFill/>
          <a:ln/>
        </p:spPr>
        <p:txBody>
          <a:bodyPr wrap="square" lIns="0" tIns="0" rIns="0" bIns="0" rtlCol="0" anchor="ctr"/>
          <a:lstStyle/>
          <a:p>
            <a:pPr marL="0" indent="0">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Water and Wastewater Balance in Delhi</a:t>
            </a:r>
            <a:endParaRPr lang="en-US" sz="3000" dirty="0">
              <a:latin typeface="Times New Roman" panose="02020603050405020304" pitchFamily="18" charset="0"/>
              <a:cs typeface="Times New Roman" panose="02020603050405020304" pitchFamily="18" charset="0"/>
            </a:endParaRPr>
          </a:p>
        </p:txBody>
      </p:sp>
      <p:graphicFrame>
        <p:nvGraphicFramePr>
          <p:cNvPr id="5" name="Table 0">
            <a:extLst>
              <a:ext uri="{FF2B5EF4-FFF2-40B4-BE49-F238E27FC236}">
                <a16:creationId xmlns:a16="http://schemas.microsoft.com/office/drawing/2014/main" id="{D8A45F39-EE95-1588-0C10-888390732965}"/>
              </a:ext>
            </a:extLst>
          </p:cNvPr>
          <p:cNvGraphicFramePr>
            <a:graphicFrameLocks noGrp="1"/>
          </p:cNvGraphicFramePr>
          <p:nvPr/>
        </p:nvGraphicFramePr>
        <p:xfrm>
          <a:off x="594360" y="492322"/>
          <a:ext cx="6858000" cy="4157472"/>
        </p:xfrm>
        <a:graphic>
          <a:graphicData uri="http://schemas.openxmlformats.org/drawingml/2006/table">
            <a:tbl>
              <a:tblPr/>
              <a:tblGrid>
                <a:gridCol w="521208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402336">
                <a:tc>
                  <a:txBody>
                    <a:bodyPr/>
                    <a:lstStyle/>
                    <a:p>
                      <a:pPr marL="0" indent="0">
                        <a:buNone/>
                      </a:pPr>
                      <a:r>
                        <a:rPr lang="en-US" sz="1400" b="1" dirty="0">
                          <a:solidFill>
                            <a:srgbClr val="FFFFFF"/>
                          </a:solidFill>
                          <a:latin typeface="Times New Roman" panose="02020603050405020304" pitchFamily="18" charset="0"/>
                          <a:ea typeface="Calibri" pitchFamily="34" charset="-122"/>
                          <a:cs typeface="Times New Roman" panose="02020603050405020304" pitchFamily="18" charset="0"/>
                        </a:rPr>
                        <a:t>Parameter</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tc>
                  <a:txBody>
                    <a:bodyPr/>
                    <a:lstStyle/>
                    <a:p>
                      <a:pPr marL="0" indent="0" algn="r">
                        <a:buNone/>
                      </a:pPr>
                      <a:r>
                        <a:rPr lang="en-US" sz="1400" b="1" dirty="0">
                          <a:solidFill>
                            <a:srgbClr val="FFFFFF"/>
                          </a:solidFill>
                          <a:latin typeface="Times New Roman" panose="02020603050405020304" pitchFamily="18" charset="0"/>
                          <a:ea typeface="Calibri" pitchFamily="34" charset="-122"/>
                          <a:cs typeface="Times New Roman" panose="02020603050405020304" pitchFamily="18" charset="0"/>
                        </a:rPr>
                        <a:t>Approx. MGD</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extLst>
                  <a:ext uri="{0D108BD9-81ED-4DB2-BD59-A6C34878D82A}">
                    <a16:rowId xmlns:a16="http://schemas.microsoft.com/office/drawing/2014/main" val="10000"/>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Potable water supplied by Delhi Jal Board</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990–1,000</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extLst>
                  <a:ext uri="{0D108BD9-81ED-4DB2-BD59-A6C34878D82A}">
                    <a16:rowId xmlns:a16="http://schemas.microsoft.com/office/drawing/2014/main" val="10001"/>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Estimated sewage generated (at ~80% return)</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792</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Installed sewage treatment capacity (37 plants, 21 locations)</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814</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extLst>
                  <a:ext uri="{0D108BD9-81ED-4DB2-BD59-A6C34878D82A}">
                    <a16:rowId xmlns:a16="http://schemas.microsoft.com/office/drawing/2014/main" val="10003"/>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Wastewater currently treated</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750</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Reclaimed water tied to mandatory environmental flow to the Yamuna</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267</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extLst>
                  <a:ext uri="{0D108BD9-81ED-4DB2-BD59-A6C34878D82A}">
                    <a16:rowId xmlns:a16="http://schemas.microsoft.com/office/drawing/2014/main" val="10005"/>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Reclaimed water not committed to environmental flow</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483</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Reclaimed water currently reused</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120</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extLst>
                  <a:ext uri="{0D108BD9-81ED-4DB2-BD59-A6C34878D82A}">
                    <a16:rowId xmlns:a16="http://schemas.microsoft.com/office/drawing/2014/main" val="10007"/>
                  </a:ext>
                </a:extLst>
              </a:tr>
              <a:tr h="402336">
                <a:tc>
                  <a:txBody>
                    <a:bodyPr/>
                    <a:lstStyle/>
                    <a:p>
                      <a:pPr marL="0" indent="0">
                        <a:buNone/>
                      </a:pPr>
                      <a:r>
                        <a:rPr lang="en-US" sz="1400" dirty="0">
                          <a:latin typeface="Times New Roman" panose="02020603050405020304" pitchFamily="18" charset="0"/>
                          <a:ea typeface="Calibri" charset="0"/>
                          <a:cs typeface="Times New Roman" panose="02020603050405020304" pitchFamily="18" charset="0"/>
                        </a:rPr>
                        <a:t>Reuse schemes currently under planning</a:t>
                      </a: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tc>
                  <a:txBody>
                    <a:bodyPr/>
                    <a:lstStyle/>
                    <a:p>
                      <a:pPr marL="0" indent="0" algn="r" defTabSz="914400" rtl="0" eaLnBrk="1" latinLnBrk="0" hangingPunct="1">
                        <a:buNone/>
                      </a:pPr>
                      <a:r>
                        <a:rPr lang="en-US" sz="1400" b="1" kern="1200" dirty="0">
                          <a:solidFill>
                            <a:srgbClr val="0A5361"/>
                          </a:solidFill>
                          <a:latin typeface="Times New Roman" panose="02020603050405020304" pitchFamily="18" charset="0"/>
                          <a:ea typeface="Calibri" pitchFamily="34" charset="-122"/>
                          <a:cs typeface="Times New Roman" panose="02020603050405020304" pitchFamily="18" charset="0"/>
                        </a:rPr>
                        <a:t>114..5</a:t>
                      </a: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1F6F6"/>
                    </a:solidFill>
                  </a:tcPr>
                </a:tc>
                <a:extLst>
                  <a:ext uri="{0D108BD9-81ED-4DB2-BD59-A6C34878D82A}">
                    <a16:rowId xmlns:a16="http://schemas.microsoft.com/office/drawing/2014/main" val="1280339213"/>
                  </a:ext>
                </a:extLst>
              </a:tr>
              <a:tr h="402336">
                <a:tc>
                  <a:txBody>
                    <a:bodyPr/>
                    <a:lstStyle/>
                    <a:p>
                      <a:pPr marL="0" indent="0">
                        <a:buNone/>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Estimated untapped potential from existing treatment capacity</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0A5361"/>
                          </a:solidFill>
                          <a:latin typeface="Times New Roman" panose="02020603050405020304" pitchFamily="18" charset="0"/>
                          <a:ea typeface="Calibri" pitchFamily="34" charset="-122"/>
                          <a:cs typeface="Times New Roman" panose="02020603050405020304" pitchFamily="18" charset="0"/>
                        </a:rPr>
                        <a:t>248.5</a:t>
                      </a:r>
                      <a:endParaRPr lang="en-US" sz="1400" dirty="0">
                        <a:latin typeface="Times New Roman" panose="02020603050405020304" pitchFamily="18" charset="0"/>
                        <a:ea typeface="Calibri" charset="0"/>
                        <a:cs typeface="Times New Roman" panose="02020603050405020304" pitchFamily="18" charset="0"/>
                      </a:endParaRPr>
                    </a:p>
                  </a:txBody>
                  <a:tcPr marL="109728" marR="109728" marT="54864" marB="54864"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graphicFrame>
        <p:nvGraphicFramePr>
          <p:cNvPr id="3" name="Chart 0">
            <a:extLst>
              <a:ext uri="{FF2B5EF4-FFF2-40B4-BE49-F238E27FC236}">
                <a16:creationId xmlns:a16="http://schemas.microsoft.com/office/drawing/2014/main" id="{5CD26A70-F026-3831-4A93-23A820B23788}"/>
              </a:ext>
            </a:extLst>
          </p:cNvPr>
          <p:cNvGraphicFramePr/>
          <p:nvPr>
            <p:extLst>
              <p:ext uri="{D42A27DB-BD31-4B8C-83A1-F6EECF244321}">
                <p14:modId xmlns:p14="http://schemas.microsoft.com/office/powerpoint/2010/main" val="989114632"/>
              </p:ext>
            </p:extLst>
          </p:nvPr>
        </p:nvGraphicFramePr>
        <p:xfrm>
          <a:off x="7595777" y="8785"/>
          <a:ext cx="4100930" cy="2295144"/>
        </p:xfrm>
        <a:graphic>
          <a:graphicData uri="http://schemas.openxmlformats.org/drawingml/2006/chart">
            <c:chart xmlns:c="http://schemas.openxmlformats.org/drawingml/2006/chart" xmlns:r="http://schemas.openxmlformats.org/officeDocument/2006/relationships" r:id="rId3"/>
          </a:graphicData>
        </a:graphic>
      </p:graphicFrame>
      <p:sp>
        <p:nvSpPr>
          <p:cNvPr id="19" name="Shape 6">
            <a:extLst>
              <a:ext uri="{FF2B5EF4-FFF2-40B4-BE49-F238E27FC236}">
                <a16:creationId xmlns:a16="http://schemas.microsoft.com/office/drawing/2014/main" id="{2C916E43-535A-AF87-53EF-0F424A74D2FF}"/>
              </a:ext>
            </a:extLst>
          </p:cNvPr>
          <p:cNvSpPr/>
          <p:nvPr/>
        </p:nvSpPr>
        <p:spPr>
          <a:xfrm>
            <a:off x="594360" y="4999679"/>
            <a:ext cx="3461877" cy="1600201"/>
          </a:xfrm>
          <a:prstGeom prst="roundRect">
            <a:avLst>
              <a:gd name="adj" fmla="val 4211"/>
            </a:avLst>
          </a:prstGeom>
          <a:solidFill>
            <a:srgbClr val="E4F2EE"/>
          </a:solidFill>
          <a:ln w="12700">
            <a:solidFill>
              <a:srgbClr val="E4F2EE"/>
            </a:solidFill>
            <a:prstDash val="solid"/>
          </a:ln>
        </p:spPr>
        <p:txBody>
          <a:bodyPr/>
          <a:lstStyle/>
          <a:p>
            <a:endParaRPr lang="en-US"/>
          </a:p>
        </p:txBody>
      </p:sp>
      <p:sp>
        <p:nvSpPr>
          <p:cNvPr id="21" name="Text 7">
            <a:extLst>
              <a:ext uri="{FF2B5EF4-FFF2-40B4-BE49-F238E27FC236}">
                <a16:creationId xmlns:a16="http://schemas.microsoft.com/office/drawing/2014/main" id="{6E8338F2-FD08-7934-65BC-69C78EE45240}"/>
              </a:ext>
            </a:extLst>
          </p:cNvPr>
          <p:cNvSpPr txBox="1"/>
          <p:nvPr/>
        </p:nvSpPr>
        <p:spPr>
          <a:xfrm>
            <a:off x="672023" y="5096784"/>
            <a:ext cx="2428503" cy="228600"/>
          </a:xfrm>
          <a:prstGeom prst="rect">
            <a:avLst/>
          </a:prstGeom>
          <a:noFill/>
          <a:ln/>
        </p:spPr>
        <p:txBody>
          <a:bodyPr wrap="square" lIns="0" tIns="0" rIns="0" bIns="0" rtlCol="0" anchor="ctr"/>
          <a:lstStyle/>
          <a:p>
            <a:pPr marL="0" indent="0">
              <a:buNone/>
            </a:pPr>
            <a:r>
              <a:rPr lang="en-US" sz="1350" b="1" dirty="0">
                <a:solidFill>
                  <a:srgbClr val="0A5361"/>
                </a:solidFill>
                <a:latin typeface="Arial" panose="020B0604020202020204" pitchFamily="34" charset="0"/>
                <a:ea typeface="Calibri" pitchFamily="34" charset="-122"/>
                <a:cs typeface="Arial" panose="020B0604020202020204" pitchFamily="34" charset="0"/>
              </a:rPr>
              <a:t>If left </a:t>
            </a:r>
            <a:r>
              <a:rPr lang="en-US" sz="1350" b="1" dirty="0">
                <a:solidFill>
                  <a:srgbClr val="0A5361"/>
                </a:solidFill>
                <a:latin typeface="Times New Roman" panose="02020603050405020304" pitchFamily="18" charset="0"/>
                <a:ea typeface="Calibri" pitchFamily="34" charset="-122"/>
                <a:cs typeface="Times New Roman" panose="02020603050405020304" pitchFamily="18" charset="0"/>
              </a:rPr>
              <a:t>unchecked</a:t>
            </a:r>
            <a:endParaRPr lang="en-US" sz="1350" dirty="0">
              <a:latin typeface="Times New Roman" panose="02020603050405020304" pitchFamily="18" charset="0"/>
              <a:cs typeface="Times New Roman" panose="02020603050405020304" pitchFamily="18" charset="0"/>
            </a:endParaRPr>
          </a:p>
        </p:txBody>
      </p:sp>
      <p:sp>
        <p:nvSpPr>
          <p:cNvPr id="23" name="Text 8">
            <a:extLst>
              <a:ext uri="{FF2B5EF4-FFF2-40B4-BE49-F238E27FC236}">
                <a16:creationId xmlns:a16="http://schemas.microsoft.com/office/drawing/2014/main" id="{9D075677-45BE-C5E9-E517-AC2DD5A79428}"/>
              </a:ext>
            </a:extLst>
          </p:cNvPr>
          <p:cNvSpPr txBox="1"/>
          <p:nvPr/>
        </p:nvSpPr>
        <p:spPr>
          <a:xfrm>
            <a:off x="672023" y="5251139"/>
            <a:ext cx="3014130" cy="1097280"/>
          </a:xfrm>
          <a:prstGeom prst="rect">
            <a:avLst/>
          </a:prstGeom>
          <a:noFill/>
          <a:ln/>
        </p:spPr>
        <p:txBody>
          <a:bodyPr wrap="square" lIns="0" tIns="0" rIns="0" bIns="0" rtlCol="0" anchor="ctr"/>
          <a:lstStyle/>
          <a:p>
            <a:pPr marL="0" indent="0" algn="just">
              <a:buNone/>
            </a:pPr>
            <a:r>
              <a:rPr lang="en-US" sz="1400" dirty="0">
                <a:solidFill>
                  <a:srgbClr val="0A5361"/>
                </a:solidFill>
                <a:latin typeface="Times New Roman" panose="02020603050405020304" pitchFamily="18" charset="0"/>
                <a:ea typeface="Calibri" pitchFamily="34" charset="-122"/>
                <a:cs typeface="Times New Roman" panose="02020603050405020304" pitchFamily="18" charset="0"/>
              </a:rPr>
              <a:t>Continued use of potable water and groundwater for non-essential purposes will widen the supply–demand gap and deepen groundwater stress.</a:t>
            </a:r>
            <a:endParaRPr lang="en-US" sz="1400" dirty="0">
              <a:latin typeface="Times New Roman" panose="02020603050405020304" pitchFamily="18" charset="0"/>
              <a:cs typeface="Times New Roman" panose="02020603050405020304" pitchFamily="18" charset="0"/>
            </a:endParaRPr>
          </a:p>
        </p:txBody>
      </p:sp>
      <p:sp>
        <p:nvSpPr>
          <p:cNvPr id="29" name="Shape 6">
            <a:extLst>
              <a:ext uri="{FF2B5EF4-FFF2-40B4-BE49-F238E27FC236}">
                <a16:creationId xmlns:a16="http://schemas.microsoft.com/office/drawing/2014/main" id="{A3D561D1-D2D3-34D9-240B-B9EA168FA1DF}"/>
              </a:ext>
            </a:extLst>
          </p:cNvPr>
          <p:cNvSpPr/>
          <p:nvPr/>
        </p:nvSpPr>
        <p:spPr>
          <a:xfrm>
            <a:off x="4133900" y="4999679"/>
            <a:ext cx="3461877" cy="1600201"/>
          </a:xfrm>
          <a:prstGeom prst="roundRect">
            <a:avLst>
              <a:gd name="adj" fmla="val 4211"/>
            </a:avLst>
          </a:prstGeom>
          <a:solidFill>
            <a:srgbClr val="E4F2EE"/>
          </a:solidFill>
          <a:ln w="12700">
            <a:solidFill>
              <a:srgbClr val="E4F2EE"/>
            </a:solidFill>
            <a:prstDash val="solid"/>
          </a:ln>
        </p:spPr>
        <p:txBody>
          <a:bodyPr/>
          <a:lstStyle/>
          <a:p>
            <a:endParaRPr lang="en-US"/>
          </a:p>
        </p:txBody>
      </p:sp>
      <p:sp>
        <p:nvSpPr>
          <p:cNvPr id="31" name="Text 20">
            <a:extLst>
              <a:ext uri="{FF2B5EF4-FFF2-40B4-BE49-F238E27FC236}">
                <a16:creationId xmlns:a16="http://schemas.microsoft.com/office/drawing/2014/main" id="{539D8C9E-0C92-979C-6E07-5D0A879B031D}"/>
              </a:ext>
            </a:extLst>
          </p:cNvPr>
          <p:cNvSpPr txBox="1"/>
          <p:nvPr/>
        </p:nvSpPr>
        <p:spPr>
          <a:xfrm>
            <a:off x="4199654" y="5211084"/>
            <a:ext cx="3252706" cy="1333799"/>
          </a:xfrm>
          <a:prstGeom prst="rect">
            <a:avLst/>
          </a:prstGeom>
          <a:noFill/>
          <a:ln/>
        </p:spPr>
        <p:txBody>
          <a:bodyPr wrap="square" lIns="0" tIns="0" rIns="0" bIns="0" rtlCol="0" anchor="ctr"/>
          <a:lstStyle/>
          <a:p>
            <a:pPr marL="0" indent="0" algn="just">
              <a:buNone/>
            </a:pPr>
            <a:r>
              <a:rPr lang="en-US" sz="1400" dirty="0">
                <a:latin typeface="Times New Roman" panose="02020603050405020304" pitchFamily="18" charset="0"/>
                <a:ea typeface="Calibri" pitchFamily="34" charset="-122"/>
                <a:cs typeface="Times New Roman" panose="02020603050405020304" pitchFamily="18" charset="0"/>
              </a:rPr>
              <a:t>Every litre of potable water used for washing, dust suppression, cooling or landscaping is a litre unavailable for drinking. Reclaimed water is the only supply Delhi can expand without a new </a:t>
            </a:r>
            <a:r>
              <a:rPr lang="en-US" sz="1400" dirty="0">
                <a:solidFill>
                  <a:srgbClr val="D6E7E9"/>
                </a:solidFill>
                <a:latin typeface="Times New Roman" panose="02020603050405020304" pitchFamily="18" charset="0"/>
                <a:ea typeface="Calibri" pitchFamily="34" charset="-122"/>
                <a:cs typeface="Times New Roman" panose="02020603050405020304" pitchFamily="18" charset="0"/>
              </a:rPr>
              <a:t>source.</a:t>
            </a:r>
            <a:endParaRPr lang="en-US" sz="1400" dirty="0">
              <a:latin typeface="Times New Roman" panose="02020603050405020304" pitchFamily="18" charset="0"/>
              <a:cs typeface="Times New Roman" panose="02020603050405020304" pitchFamily="18" charset="0"/>
            </a:endParaRPr>
          </a:p>
        </p:txBody>
      </p:sp>
      <p:sp>
        <p:nvSpPr>
          <p:cNvPr id="15" name="Shape 3">
            <a:extLst>
              <a:ext uri="{FF2B5EF4-FFF2-40B4-BE49-F238E27FC236}">
                <a16:creationId xmlns:a16="http://schemas.microsoft.com/office/drawing/2014/main" id="{9AD11A22-6FE6-DFBE-7A05-DFC08A1FBA8C}"/>
              </a:ext>
            </a:extLst>
          </p:cNvPr>
          <p:cNvSpPr/>
          <p:nvPr/>
        </p:nvSpPr>
        <p:spPr>
          <a:xfrm>
            <a:off x="7773924" y="2381682"/>
            <a:ext cx="3822192" cy="941296"/>
          </a:xfrm>
          <a:prstGeom prst="roundRect">
            <a:avLst>
              <a:gd name="adj" fmla="val 6400"/>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22" name="Shape 3">
            <a:extLst>
              <a:ext uri="{FF2B5EF4-FFF2-40B4-BE49-F238E27FC236}">
                <a16:creationId xmlns:a16="http://schemas.microsoft.com/office/drawing/2014/main" id="{8F2843D6-4DB8-3C2B-AFF9-8A660C648EB9}"/>
              </a:ext>
            </a:extLst>
          </p:cNvPr>
          <p:cNvSpPr/>
          <p:nvPr/>
        </p:nvSpPr>
        <p:spPr>
          <a:xfrm>
            <a:off x="7773924" y="3429857"/>
            <a:ext cx="3822192" cy="941296"/>
          </a:xfrm>
          <a:prstGeom prst="roundRect">
            <a:avLst>
              <a:gd name="adj" fmla="val 6400"/>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25" name="Shape 3">
            <a:extLst>
              <a:ext uri="{FF2B5EF4-FFF2-40B4-BE49-F238E27FC236}">
                <a16:creationId xmlns:a16="http://schemas.microsoft.com/office/drawing/2014/main" id="{CA815298-33D3-5224-1428-28DEB8B2EFD4}"/>
              </a:ext>
            </a:extLst>
          </p:cNvPr>
          <p:cNvSpPr/>
          <p:nvPr/>
        </p:nvSpPr>
        <p:spPr>
          <a:xfrm>
            <a:off x="7773924" y="4478032"/>
            <a:ext cx="3822192" cy="941296"/>
          </a:xfrm>
          <a:prstGeom prst="roundRect">
            <a:avLst>
              <a:gd name="adj" fmla="val 6400"/>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27" name="Shape 3">
            <a:extLst>
              <a:ext uri="{FF2B5EF4-FFF2-40B4-BE49-F238E27FC236}">
                <a16:creationId xmlns:a16="http://schemas.microsoft.com/office/drawing/2014/main" id="{BBAA1052-BE24-0F80-F9DB-2A29A8AC055A}"/>
              </a:ext>
            </a:extLst>
          </p:cNvPr>
          <p:cNvSpPr/>
          <p:nvPr/>
        </p:nvSpPr>
        <p:spPr>
          <a:xfrm>
            <a:off x="7773924" y="5526207"/>
            <a:ext cx="3822192" cy="941296"/>
          </a:xfrm>
          <a:prstGeom prst="roundRect">
            <a:avLst>
              <a:gd name="adj" fmla="val 6400"/>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30" name="Text 4">
            <a:extLst>
              <a:ext uri="{FF2B5EF4-FFF2-40B4-BE49-F238E27FC236}">
                <a16:creationId xmlns:a16="http://schemas.microsoft.com/office/drawing/2014/main" id="{013A5130-2229-A07B-EC05-2E7813F8C6FD}"/>
              </a:ext>
            </a:extLst>
          </p:cNvPr>
          <p:cNvSpPr txBox="1"/>
          <p:nvPr/>
        </p:nvSpPr>
        <p:spPr>
          <a:xfrm>
            <a:off x="7857027" y="2442973"/>
            <a:ext cx="3419856" cy="361276"/>
          </a:xfrm>
          <a:prstGeom prst="rect">
            <a:avLst/>
          </a:prstGeom>
          <a:noFill/>
          <a:ln/>
        </p:spPr>
        <p:txBody>
          <a:bodyPr wrap="square" lIns="0" tIns="0" rIns="0" bIns="0" rtlCol="0" anchor="ctr"/>
          <a:lstStyle/>
          <a:p>
            <a:pPr marL="0" indent="0">
              <a:buNone/>
            </a:pPr>
            <a:r>
              <a:rPr lang="en-US" sz="2600" b="1" dirty="0">
                <a:solidFill>
                  <a:srgbClr val="0F7285"/>
                </a:solidFill>
                <a:latin typeface="Times New Roman" panose="02020603050405020304" pitchFamily="18" charset="0"/>
                <a:ea typeface="Cambria" pitchFamily="34" charset="-122"/>
                <a:cs typeface="Times New Roman" panose="02020603050405020304" pitchFamily="18" charset="0"/>
              </a:rPr>
              <a:t>483</a:t>
            </a:r>
            <a:r>
              <a:rPr lang="en-US" sz="2600" b="1" dirty="0">
                <a:solidFill>
                  <a:srgbClr val="0F7285"/>
                </a:solidFill>
                <a:latin typeface="Arial" panose="020B0604020202020204" pitchFamily="34" charset="0"/>
                <a:ea typeface="Cambria" pitchFamily="34" charset="-122"/>
                <a:cs typeface="Arial" panose="020B0604020202020204" pitchFamily="34" charset="0"/>
              </a:rPr>
              <a:t> MGD</a:t>
            </a:r>
            <a:endParaRPr lang="en-US" sz="2600" dirty="0">
              <a:latin typeface="Arial" panose="020B0604020202020204" pitchFamily="34" charset="0"/>
              <a:cs typeface="Arial" panose="020B0604020202020204" pitchFamily="34" charset="0"/>
            </a:endParaRPr>
          </a:p>
        </p:txBody>
      </p:sp>
      <p:sp>
        <p:nvSpPr>
          <p:cNvPr id="33" name="Text 5">
            <a:extLst>
              <a:ext uri="{FF2B5EF4-FFF2-40B4-BE49-F238E27FC236}">
                <a16:creationId xmlns:a16="http://schemas.microsoft.com/office/drawing/2014/main" id="{1825E234-AE43-18B3-CC67-882C8D2FBC86}"/>
              </a:ext>
            </a:extLst>
          </p:cNvPr>
          <p:cNvSpPr txBox="1"/>
          <p:nvPr/>
        </p:nvSpPr>
        <p:spPr>
          <a:xfrm>
            <a:off x="7857027" y="2879845"/>
            <a:ext cx="3419856" cy="3017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Reclaimed water free of environmental-flow commitments</a:t>
            </a:r>
            <a:endParaRPr lang="en-US" sz="1150" dirty="0">
              <a:latin typeface="Times New Roman" panose="02020603050405020304" pitchFamily="18" charset="0"/>
              <a:cs typeface="Times New Roman" panose="02020603050405020304" pitchFamily="18" charset="0"/>
            </a:endParaRPr>
          </a:p>
        </p:txBody>
      </p:sp>
      <p:sp>
        <p:nvSpPr>
          <p:cNvPr id="35" name="Text 7">
            <a:extLst>
              <a:ext uri="{FF2B5EF4-FFF2-40B4-BE49-F238E27FC236}">
                <a16:creationId xmlns:a16="http://schemas.microsoft.com/office/drawing/2014/main" id="{83F450A9-29C5-1A3B-9766-184CD8B3E1AF}"/>
              </a:ext>
            </a:extLst>
          </p:cNvPr>
          <p:cNvSpPr txBox="1"/>
          <p:nvPr/>
        </p:nvSpPr>
        <p:spPr>
          <a:xfrm>
            <a:off x="7857027" y="3466412"/>
            <a:ext cx="3419856" cy="370783"/>
          </a:xfrm>
          <a:prstGeom prst="rect">
            <a:avLst/>
          </a:prstGeom>
          <a:noFill/>
          <a:ln/>
        </p:spPr>
        <p:txBody>
          <a:bodyPr wrap="square" lIns="0" tIns="0" rIns="0" bIns="0" rtlCol="0" anchor="ctr"/>
          <a:lstStyle/>
          <a:p>
            <a:pPr marL="0" indent="0">
              <a:buNone/>
            </a:pPr>
            <a:r>
              <a:rPr lang="en-US" sz="2600" b="1" dirty="0">
                <a:solidFill>
                  <a:srgbClr val="0F7285"/>
                </a:solidFill>
                <a:latin typeface="Times New Roman" panose="02020603050405020304" pitchFamily="18" charset="0"/>
                <a:ea typeface="Cambria" pitchFamily="34" charset="-122"/>
                <a:cs typeface="Times New Roman" panose="02020603050405020304" pitchFamily="18" charset="0"/>
              </a:rPr>
              <a:t>120 MGD</a:t>
            </a:r>
            <a:endParaRPr lang="en-US" sz="2600" dirty="0">
              <a:latin typeface="Times New Roman" panose="02020603050405020304" pitchFamily="18" charset="0"/>
              <a:cs typeface="Times New Roman" panose="02020603050405020304" pitchFamily="18" charset="0"/>
            </a:endParaRPr>
          </a:p>
        </p:txBody>
      </p:sp>
      <p:sp>
        <p:nvSpPr>
          <p:cNvPr id="37" name="Text 8">
            <a:extLst>
              <a:ext uri="{FF2B5EF4-FFF2-40B4-BE49-F238E27FC236}">
                <a16:creationId xmlns:a16="http://schemas.microsoft.com/office/drawing/2014/main" id="{330309A5-D5D0-47C6-9214-328EBBBE37C4}"/>
              </a:ext>
            </a:extLst>
          </p:cNvPr>
          <p:cNvSpPr txBox="1"/>
          <p:nvPr/>
        </p:nvSpPr>
        <p:spPr>
          <a:xfrm>
            <a:off x="7936314" y="3933260"/>
            <a:ext cx="3419856" cy="3017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Reclaimed water actually reused today</a:t>
            </a:r>
            <a:endParaRPr lang="en-US" sz="1150" dirty="0">
              <a:latin typeface="Times New Roman" panose="02020603050405020304" pitchFamily="18" charset="0"/>
              <a:cs typeface="Times New Roman" panose="02020603050405020304" pitchFamily="18" charset="0"/>
            </a:endParaRPr>
          </a:p>
        </p:txBody>
      </p:sp>
      <p:sp>
        <p:nvSpPr>
          <p:cNvPr id="39" name="Text 10">
            <a:extLst>
              <a:ext uri="{FF2B5EF4-FFF2-40B4-BE49-F238E27FC236}">
                <a16:creationId xmlns:a16="http://schemas.microsoft.com/office/drawing/2014/main" id="{59519DC7-65ED-E182-1189-5BA7A1D9B09F}"/>
              </a:ext>
            </a:extLst>
          </p:cNvPr>
          <p:cNvSpPr txBox="1"/>
          <p:nvPr/>
        </p:nvSpPr>
        <p:spPr>
          <a:xfrm>
            <a:off x="7936314" y="4491924"/>
            <a:ext cx="3419856" cy="392661"/>
          </a:xfrm>
          <a:prstGeom prst="rect">
            <a:avLst/>
          </a:prstGeom>
          <a:noFill/>
          <a:ln/>
        </p:spPr>
        <p:txBody>
          <a:bodyPr wrap="square" lIns="0" tIns="0" rIns="0" bIns="0" rtlCol="0" anchor="ctr"/>
          <a:lstStyle/>
          <a:p>
            <a:pPr marL="0" indent="0">
              <a:buNone/>
            </a:pPr>
            <a:r>
              <a:rPr lang="en-US" sz="2600" b="1" dirty="0">
                <a:solidFill>
                  <a:srgbClr val="0A5361"/>
                </a:solidFill>
                <a:latin typeface="Times New Roman" panose="02020603050405020304" pitchFamily="18" charset="0"/>
                <a:ea typeface="Cambria" pitchFamily="34" charset="-122"/>
                <a:cs typeface="Times New Roman" panose="02020603050405020304" pitchFamily="18" charset="0"/>
              </a:rPr>
              <a:t>114.5 MGD</a:t>
            </a:r>
            <a:endParaRPr lang="en-US" sz="2600" dirty="0">
              <a:latin typeface="Times New Roman" panose="02020603050405020304" pitchFamily="18" charset="0"/>
              <a:cs typeface="Times New Roman" panose="02020603050405020304" pitchFamily="18" charset="0"/>
            </a:endParaRPr>
          </a:p>
        </p:txBody>
      </p:sp>
      <p:sp>
        <p:nvSpPr>
          <p:cNvPr id="41" name="Text 11">
            <a:extLst>
              <a:ext uri="{FF2B5EF4-FFF2-40B4-BE49-F238E27FC236}">
                <a16:creationId xmlns:a16="http://schemas.microsoft.com/office/drawing/2014/main" id="{83AF091B-23ED-FB60-D9AA-EB34EEFCE07D}"/>
              </a:ext>
            </a:extLst>
          </p:cNvPr>
          <p:cNvSpPr txBox="1"/>
          <p:nvPr/>
        </p:nvSpPr>
        <p:spPr>
          <a:xfrm>
            <a:off x="7936314" y="4954550"/>
            <a:ext cx="3419856" cy="161731"/>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Reuse schemes currently under planning</a:t>
            </a:r>
          </a:p>
        </p:txBody>
      </p:sp>
      <p:sp>
        <p:nvSpPr>
          <p:cNvPr id="43" name="Text 10">
            <a:extLst>
              <a:ext uri="{FF2B5EF4-FFF2-40B4-BE49-F238E27FC236}">
                <a16:creationId xmlns:a16="http://schemas.microsoft.com/office/drawing/2014/main" id="{FB163CA0-74B6-5337-4411-0997EDD03AF5}"/>
              </a:ext>
            </a:extLst>
          </p:cNvPr>
          <p:cNvSpPr txBox="1"/>
          <p:nvPr/>
        </p:nvSpPr>
        <p:spPr>
          <a:xfrm>
            <a:off x="7975092" y="5489293"/>
            <a:ext cx="3419856" cy="392661"/>
          </a:xfrm>
          <a:prstGeom prst="rect">
            <a:avLst/>
          </a:prstGeom>
          <a:noFill/>
          <a:ln/>
        </p:spPr>
        <p:txBody>
          <a:bodyPr wrap="square" lIns="0" tIns="0" rIns="0" bIns="0" rtlCol="0" anchor="ctr"/>
          <a:lstStyle/>
          <a:p>
            <a:pPr marL="0" indent="0">
              <a:buNone/>
            </a:pPr>
            <a:r>
              <a:rPr lang="en-US" sz="2600" b="1" dirty="0">
                <a:solidFill>
                  <a:srgbClr val="0A5361"/>
                </a:solidFill>
                <a:latin typeface="Times New Roman" panose="02020603050405020304" pitchFamily="18" charset="0"/>
                <a:ea typeface="Cambria" pitchFamily="34" charset="-122"/>
                <a:cs typeface="Times New Roman" panose="02020603050405020304" pitchFamily="18" charset="0"/>
              </a:rPr>
              <a:t>248.5 MGD</a:t>
            </a:r>
            <a:endParaRPr lang="en-US" sz="2600" dirty="0">
              <a:latin typeface="Times New Roman" panose="02020603050405020304" pitchFamily="18" charset="0"/>
              <a:cs typeface="Times New Roman" panose="02020603050405020304" pitchFamily="18" charset="0"/>
            </a:endParaRPr>
          </a:p>
        </p:txBody>
      </p:sp>
      <p:sp>
        <p:nvSpPr>
          <p:cNvPr id="45" name="Text 11">
            <a:extLst>
              <a:ext uri="{FF2B5EF4-FFF2-40B4-BE49-F238E27FC236}">
                <a16:creationId xmlns:a16="http://schemas.microsoft.com/office/drawing/2014/main" id="{562CB4F9-DAE3-457F-98BB-0C1537098173}"/>
              </a:ext>
            </a:extLst>
          </p:cNvPr>
          <p:cNvSpPr txBox="1"/>
          <p:nvPr/>
        </p:nvSpPr>
        <p:spPr>
          <a:xfrm>
            <a:off x="7975092" y="5969156"/>
            <a:ext cx="3419856" cy="161731"/>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Estimated untapped potential from existing treatment capacity</a:t>
            </a:r>
          </a:p>
        </p:txBody>
      </p:sp>
    </p:spTree>
    <p:extLst>
      <p:ext uri="{BB962C8B-B14F-4D97-AF65-F5344CB8AC3E}">
        <p14:creationId xmlns:p14="http://schemas.microsoft.com/office/powerpoint/2010/main" val="3901211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780BA-EECC-788D-3478-EFDF0BE019BC}"/>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ECE707DB-6315-984A-371B-5AC632CBEFD6}"/>
              </a:ext>
            </a:extLst>
          </p:cNvPr>
          <p:cNvSpPr txBox="1"/>
          <p:nvPr/>
        </p:nvSpPr>
        <p:spPr>
          <a:xfrm>
            <a:off x="594360" y="512477"/>
            <a:ext cx="11000232" cy="685800"/>
          </a:xfrm>
          <a:prstGeom prst="rect">
            <a:avLst/>
          </a:prstGeom>
          <a:noFill/>
          <a:ln/>
        </p:spPr>
        <p:txBody>
          <a:bodyPr wrap="square" lIns="0" tIns="0" rIns="0" bIns="0" rtlCol="0" anchor="ctr"/>
          <a:lstStyle/>
          <a:p>
            <a:pPr marL="0" indent="0">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Existing Reclaimed Water Use</a:t>
            </a:r>
            <a:endParaRPr lang="en-US" sz="3000" dirty="0">
              <a:latin typeface="Times New Roman" panose="02020603050405020304" pitchFamily="18" charset="0"/>
              <a:cs typeface="Times New Roman" panose="02020603050405020304" pitchFamily="18" charset="0"/>
            </a:endParaRPr>
          </a:p>
        </p:txBody>
      </p:sp>
      <p:pic>
        <p:nvPicPr>
          <p:cNvPr id="64" name="Picture 63">
            <a:extLst>
              <a:ext uri="{FF2B5EF4-FFF2-40B4-BE49-F238E27FC236}">
                <a16:creationId xmlns:a16="http://schemas.microsoft.com/office/drawing/2014/main" id="{EE62CC23-F5DD-ABD4-7DC1-D7EF482405AC}"/>
              </a:ext>
            </a:extLst>
          </p:cNvPr>
          <p:cNvPicPr>
            <a:picLocks noChangeAspect="1"/>
          </p:cNvPicPr>
          <p:nvPr/>
        </p:nvPicPr>
        <p:blipFill>
          <a:blip r:embed="rId3"/>
          <a:srcRect r="2715"/>
          <a:stretch>
            <a:fillRect/>
          </a:stretch>
        </p:blipFill>
        <p:spPr>
          <a:xfrm>
            <a:off x="3713355" y="1240711"/>
            <a:ext cx="8332801" cy="4451172"/>
          </a:xfrm>
          <a:prstGeom prst="rect">
            <a:avLst/>
          </a:prstGeom>
        </p:spPr>
      </p:pic>
      <p:sp>
        <p:nvSpPr>
          <p:cNvPr id="66" name="Shape 3">
            <a:extLst>
              <a:ext uri="{FF2B5EF4-FFF2-40B4-BE49-F238E27FC236}">
                <a16:creationId xmlns:a16="http://schemas.microsoft.com/office/drawing/2014/main" id="{E702AD03-5764-0599-4CA1-23218B63E1A3}"/>
              </a:ext>
            </a:extLst>
          </p:cNvPr>
          <p:cNvSpPr/>
          <p:nvPr/>
        </p:nvSpPr>
        <p:spPr>
          <a:xfrm>
            <a:off x="528917" y="1387014"/>
            <a:ext cx="3030071" cy="4304869"/>
          </a:xfrm>
          <a:prstGeom prst="roundRect">
            <a:avLst>
              <a:gd name="adj" fmla="val 6400"/>
            </a:avLst>
          </a:prstGeom>
          <a:solidFill>
            <a:srgbClr val="F1F6F6"/>
          </a:solidFill>
          <a:ln w="12700">
            <a:solidFill>
              <a:srgbClr val="F1F6F6"/>
            </a:solidFill>
            <a:prstDash val="solid"/>
          </a:ln>
        </p:spPr>
        <p:txBody>
          <a:bodyPr/>
          <a:lstStyle/>
          <a:p>
            <a:pPr algn="ctr"/>
            <a:r>
              <a:rPr lang="en-US" b="1" dirty="0">
                <a:latin typeface="Times New Roman" panose="02020603050405020304" pitchFamily="18" charset="0"/>
                <a:cs typeface="Times New Roman" panose="02020603050405020304" pitchFamily="18" charset="0"/>
              </a:rPr>
              <a:t>Reclaimed Water Service Areas</a:t>
            </a:r>
          </a:p>
          <a:p>
            <a:endParaRPr lang="en-US" b="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Core Zone extending from the treatment plant up to a distance of </a:t>
            </a:r>
            <a:r>
              <a:rPr lang="en-US" sz="1400" dirty="0" err="1">
                <a:solidFill>
                  <a:srgbClr val="07323B"/>
                </a:solidFill>
                <a:latin typeface="Times New Roman" panose="02020603050405020304" pitchFamily="18" charset="0"/>
                <a:ea typeface="Calibri" pitchFamily="34" charset="-122"/>
                <a:cs typeface="Times New Roman" panose="02020603050405020304" pitchFamily="18" charset="0"/>
              </a:rPr>
              <a:t>approx</a:t>
            </a: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 2 to 5 km</a:t>
            </a:r>
          </a:p>
          <a:p>
            <a:pPr marL="285750" indent="-285750" algn="just">
              <a:buFont typeface="Arial" panose="020B0604020202020204" pitchFamily="34" charset="0"/>
              <a:buChar char="•"/>
            </a:pPr>
            <a:endParaRPr lang="en-US" sz="1400" dirty="0">
              <a:solidFill>
                <a:srgbClr val="07323B"/>
              </a:solidFill>
              <a:latin typeface="Times New Roman" panose="02020603050405020304" pitchFamily="18" charset="0"/>
              <a:ea typeface="Calibri" pitchFamily="34" charset="-122"/>
              <a:cs typeface="Times New Roman" panose="02020603050405020304" pitchFamily="18" charset="0"/>
            </a:endParaRPr>
          </a:p>
          <a:p>
            <a:pPr marL="285750" indent="-285750" algn="just">
              <a:buFont typeface="Arial" panose="020B0604020202020204" pitchFamily="34" charset="0"/>
              <a:buChar char="•"/>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Extended Zone extending beyond the Core Zone, up to a distance of approximately 8 to 10 </a:t>
            </a:r>
            <a:r>
              <a:rPr lang="en-US" sz="1400" dirty="0" err="1">
                <a:solidFill>
                  <a:srgbClr val="07323B"/>
                </a:solidFill>
                <a:latin typeface="Times New Roman" panose="02020603050405020304" pitchFamily="18" charset="0"/>
                <a:ea typeface="Calibri" pitchFamily="34" charset="-122"/>
                <a:cs typeface="Times New Roman" panose="02020603050405020304" pitchFamily="18" charset="0"/>
              </a:rPr>
              <a:t>kilometres</a:t>
            </a: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 from the treatment plant, by radial (straight-line) distance.</a:t>
            </a:r>
          </a:p>
          <a:p>
            <a:pPr marL="285750" indent="-285750" algn="just">
              <a:buFont typeface="Arial" panose="020B0604020202020204" pitchFamily="34" charset="0"/>
              <a:buChar char="•"/>
            </a:pPr>
            <a:endParaRPr lang="en-US" sz="1400" dirty="0">
              <a:solidFill>
                <a:srgbClr val="07323B"/>
              </a:solidFill>
              <a:latin typeface="Times New Roman" panose="02020603050405020304" pitchFamily="18" charset="0"/>
              <a:ea typeface="Calibri" pitchFamily="34" charset="-122"/>
              <a:cs typeface="Times New Roman" panose="02020603050405020304" pitchFamily="18" charset="0"/>
            </a:endParaRPr>
          </a:p>
          <a:p>
            <a:pPr marL="285750" indent="-285750" algn="just">
              <a:buFont typeface="Arial" panose="020B0604020202020204" pitchFamily="34" charset="0"/>
              <a:buChar char="•"/>
            </a:pPr>
            <a:r>
              <a:rPr lang="en-US" sz="1400" dirty="0">
                <a:solidFill>
                  <a:srgbClr val="07323B"/>
                </a:solidFill>
                <a:latin typeface="Times New Roman" panose="02020603050405020304" pitchFamily="18" charset="0"/>
                <a:ea typeface="Calibri" pitchFamily="34" charset="-122"/>
                <a:cs typeface="Times New Roman" panose="02020603050405020304" pitchFamily="18" charset="0"/>
              </a:rPr>
              <a:t>Other areas not falling in the Core Zone and Extended Zone but where there is demand for reclaimed water</a:t>
            </a:r>
          </a:p>
          <a:p>
            <a:pPr algn="ct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8980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6290183" cy="553998"/>
          </a:xfrm>
          <a:prstGeom prst="rect">
            <a:avLst/>
          </a:prstGeom>
          <a:noFill/>
        </p:spPr>
        <p:txBody>
          <a:bodyPr wrap="none">
            <a:spAutoFit/>
          </a:bodyPr>
          <a:lstStyle/>
          <a:p>
            <a:r>
              <a:rPr lang="en-IN" sz="3000" b="1" dirty="0">
                <a:solidFill>
                  <a:srgbClr val="12304A"/>
                </a:solidFill>
                <a:latin typeface="Times New Roman" panose="02020603050405020304" pitchFamily="18" charset="0"/>
                <a:cs typeface="Times New Roman" panose="02020603050405020304" pitchFamily="18" charset="0"/>
              </a:rPr>
              <a:t>Present</a:t>
            </a:r>
            <a:r>
              <a:rPr sz="3000" b="1" dirty="0">
                <a:solidFill>
                  <a:srgbClr val="12304A"/>
                </a:solidFill>
                <a:latin typeface="Times New Roman" panose="02020603050405020304" pitchFamily="18" charset="0"/>
                <a:cs typeface="Times New Roman" panose="02020603050405020304" pitchFamily="18" charset="0"/>
              </a:rPr>
              <a:t> Reclaimed Water Use in DJB</a:t>
            </a:r>
          </a:p>
        </p:txBody>
      </p:sp>
      <p:sp>
        <p:nvSpPr>
          <p:cNvPr id="4" name="Rectangle 3"/>
          <p:cNvSpPr/>
          <p:nvPr/>
        </p:nvSpPr>
        <p:spPr>
          <a:xfrm>
            <a:off x="594360" y="1115568"/>
            <a:ext cx="10972800" cy="41148"/>
          </a:xfrm>
          <a:prstGeom prst="rect">
            <a:avLst/>
          </a:prstGeom>
          <a:solidFill>
            <a:srgbClr val="1984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p:cNvGraphicFramePr>
            <a:graphicFrameLocks noGrp="1"/>
          </p:cNvGraphicFramePr>
          <p:nvPr>
            <p:extLst>
              <p:ext uri="{D42A27DB-BD31-4B8C-83A1-F6EECF244321}">
                <p14:modId xmlns:p14="http://schemas.microsoft.com/office/powerpoint/2010/main" val="1791557660"/>
              </p:ext>
            </p:extLst>
          </p:nvPr>
        </p:nvGraphicFramePr>
        <p:xfrm>
          <a:off x="594360" y="1417320"/>
          <a:ext cx="10972799" cy="3082962"/>
        </p:xfrm>
        <a:graphic>
          <a:graphicData uri="http://schemas.openxmlformats.org/drawingml/2006/table">
            <a:tbl>
              <a:tblPr firstRow="1" bandRow="1">
                <a:tableStyleId>{5C22544A-7EE6-4342-B048-85BDC9FD1C3A}</a:tableStyleId>
              </a:tblPr>
              <a:tblGrid>
                <a:gridCol w="3749039">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4023360">
                  <a:extLst>
                    <a:ext uri="{9D8B030D-6E8A-4147-A177-3AD203B41FA5}">
                      <a16:colId xmlns:a16="http://schemas.microsoft.com/office/drawing/2014/main" val="20002"/>
                    </a:ext>
                  </a:extLst>
                </a:gridCol>
              </a:tblGrid>
              <a:tr h="646611">
                <a:tc>
                  <a:txBody>
                    <a:bodyPr/>
                    <a:lstStyle/>
                    <a:p>
                      <a:r>
                        <a:rPr sz="1400" b="1" dirty="0">
                          <a:solidFill>
                            <a:srgbClr val="FFFFFF"/>
                          </a:solidFill>
                          <a:latin typeface="Times New Roman" panose="02020603050405020304" pitchFamily="18" charset="0"/>
                          <a:cs typeface="Times New Roman" panose="02020603050405020304" pitchFamily="18" charset="0"/>
                        </a:rPr>
                        <a:t>Purpose</a:t>
                      </a:r>
                    </a:p>
                  </a:txBody>
                  <a:tcPr>
                    <a:solidFill>
                      <a:srgbClr val="12304A"/>
                    </a:solidFill>
                  </a:tcPr>
                </a:tc>
                <a:tc>
                  <a:txBody>
                    <a:bodyPr/>
                    <a:lstStyle/>
                    <a:p>
                      <a:r>
                        <a:rPr sz="1400" b="1">
                          <a:solidFill>
                            <a:srgbClr val="FFFFFF"/>
                          </a:solidFill>
                          <a:latin typeface="Times New Roman" panose="02020603050405020304" pitchFamily="18" charset="0"/>
                          <a:cs typeface="Times New Roman" panose="02020603050405020304" pitchFamily="18" charset="0"/>
                        </a:rPr>
                        <a:t>Supply through</a:t>
                      </a:r>
                    </a:p>
                  </a:txBody>
                  <a:tcPr>
                    <a:solidFill>
                      <a:srgbClr val="12304A"/>
                    </a:solidFill>
                  </a:tcPr>
                </a:tc>
                <a:tc>
                  <a:txBody>
                    <a:bodyPr/>
                    <a:lstStyle/>
                    <a:p>
                      <a:r>
                        <a:rPr lang="en-IN" sz="1400" b="1" dirty="0">
                          <a:solidFill>
                            <a:srgbClr val="FFFFFF"/>
                          </a:solidFill>
                          <a:latin typeface="Times New Roman" panose="02020603050405020304" pitchFamily="18" charset="0"/>
                          <a:cs typeface="Times New Roman" panose="02020603050405020304" pitchFamily="18" charset="0"/>
                        </a:rPr>
                        <a:t>Source</a:t>
                      </a:r>
                      <a:endParaRPr sz="1400" b="1" dirty="0">
                        <a:solidFill>
                          <a:srgbClr val="FFFFFF"/>
                        </a:solidFill>
                        <a:latin typeface="Times New Roman" panose="02020603050405020304" pitchFamily="18" charset="0"/>
                        <a:cs typeface="Times New Roman" panose="02020603050405020304" pitchFamily="18" charset="0"/>
                      </a:endParaRPr>
                    </a:p>
                  </a:txBody>
                  <a:tcPr>
                    <a:solidFill>
                      <a:srgbClr val="12304A"/>
                    </a:solidFill>
                  </a:tcPr>
                </a:tc>
                <a:extLst>
                  <a:ext uri="{0D108BD9-81ED-4DB2-BD59-A6C34878D82A}">
                    <a16:rowId xmlns:a16="http://schemas.microsoft.com/office/drawing/2014/main" val="10000"/>
                  </a:ext>
                </a:extLst>
              </a:tr>
              <a:tr h="401363">
                <a:tc>
                  <a:txBody>
                    <a:bodyPr/>
                    <a:lstStyle/>
                    <a:p>
                      <a:r>
                        <a:rPr sz="1400" dirty="0">
                          <a:solidFill>
                            <a:srgbClr val="232D34"/>
                          </a:solidFill>
                          <a:latin typeface="Times New Roman" panose="02020603050405020304" pitchFamily="18" charset="0"/>
                          <a:cs typeface="Times New Roman" panose="02020603050405020304" pitchFamily="18" charset="0"/>
                        </a:rPr>
                        <a:t>Horticulture / DDA parks</a:t>
                      </a:r>
                    </a:p>
                  </a:txBody>
                  <a:tcPr>
                    <a:solidFill>
                      <a:srgbClr val="F1F7FA"/>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Piped, tankers, ducts</a:t>
                      </a:r>
                    </a:p>
                  </a:txBody>
                  <a:tcPr>
                    <a:solidFill>
                      <a:srgbClr val="F1F7FA"/>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All STPs</a:t>
                      </a:r>
                    </a:p>
                  </a:txBody>
                  <a:tcPr>
                    <a:solidFill>
                      <a:srgbClr val="F1F7FA"/>
                    </a:solidFill>
                  </a:tcPr>
                </a:tc>
                <a:extLst>
                  <a:ext uri="{0D108BD9-81ED-4DB2-BD59-A6C34878D82A}">
                    <a16:rowId xmlns:a16="http://schemas.microsoft.com/office/drawing/2014/main" val="10001"/>
                  </a:ext>
                </a:extLst>
              </a:tr>
              <a:tr h="439271">
                <a:tc>
                  <a:txBody>
                    <a:bodyPr/>
                    <a:lstStyle/>
                    <a:p>
                      <a:r>
                        <a:rPr sz="1400" dirty="0">
                          <a:solidFill>
                            <a:srgbClr val="232D34"/>
                          </a:solidFill>
                          <a:latin typeface="Times New Roman" panose="02020603050405020304" pitchFamily="18" charset="0"/>
                          <a:cs typeface="Times New Roman" panose="02020603050405020304" pitchFamily="18" charset="0"/>
                        </a:rPr>
                        <a:t>Irrigation</a:t>
                      </a:r>
                    </a:p>
                  </a:txBody>
                  <a:tcPr>
                    <a:solidFill>
                      <a:srgbClr val="FFFFFF"/>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Piped</a:t>
                      </a:r>
                    </a:p>
                  </a:txBody>
                  <a:tcPr>
                    <a:solidFill>
                      <a:srgbClr val="FFFFFF"/>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Coronation, Okhla, Keshopur STPs, etc.</a:t>
                      </a:r>
                    </a:p>
                  </a:txBody>
                  <a:tcPr>
                    <a:solidFill>
                      <a:srgbClr val="FFFFFF"/>
                    </a:solidFill>
                  </a:tcPr>
                </a:tc>
                <a:extLst>
                  <a:ext uri="{0D108BD9-81ED-4DB2-BD59-A6C34878D82A}">
                    <a16:rowId xmlns:a16="http://schemas.microsoft.com/office/drawing/2014/main" val="10002"/>
                  </a:ext>
                </a:extLst>
              </a:tr>
              <a:tr h="412376">
                <a:tc>
                  <a:txBody>
                    <a:bodyPr/>
                    <a:lstStyle/>
                    <a:p>
                      <a:r>
                        <a:rPr sz="1400" dirty="0">
                          <a:solidFill>
                            <a:srgbClr val="232D34"/>
                          </a:solidFill>
                          <a:latin typeface="Times New Roman" panose="02020603050405020304" pitchFamily="18" charset="0"/>
                          <a:cs typeface="Times New Roman" panose="02020603050405020304" pitchFamily="18" charset="0"/>
                        </a:rPr>
                        <a:t>Water bodies</a:t>
                      </a:r>
                    </a:p>
                  </a:txBody>
                  <a:tcPr>
                    <a:solidFill>
                      <a:srgbClr val="F1F7FA"/>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Piped</a:t>
                      </a:r>
                    </a:p>
                  </a:txBody>
                  <a:tcPr>
                    <a:solidFill>
                      <a:srgbClr val="F1F7FA"/>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Smriti Van, Sanjay Lake, Bansera, etc.</a:t>
                      </a:r>
                    </a:p>
                  </a:txBody>
                  <a:tcPr>
                    <a:solidFill>
                      <a:srgbClr val="F1F7FA"/>
                    </a:solidFill>
                  </a:tcPr>
                </a:tc>
                <a:extLst>
                  <a:ext uri="{0D108BD9-81ED-4DB2-BD59-A6C34878D82A}">
                    <a16:rowId xmlns:a16="http://schemas.microsoft.com/office/drawing/2014/main" val="10003"/>
                  </a:ext>
                </a:extLst>
              </a:tr>
              <a:tr h="421341">
                <a:tc>
                  <a:txBody>
                    <a:bodyPr/>
                    <a:lstStyle/>
                    <a:p>
                      <a:r>
                        <a:rPr sz="1400" dirty="0">
                          <a:solidFill>
                            <a:srgbClr val="232D34"/>
                          </a:solidFill>
                          <a:latin typeface="Times New Roman" panose="02020603050405020304" pitchFamily="18" charset="0"/>
                          <a:cs typeface="Times New Roman" panose="02020603050405020304" pitchFamily="18" charset="0"/>
                        </a:rPr>
                        <a:t>Industrial use</a:t>
                      </a:r>
                    </a:p>
                  </a:txBody>
                  <a:tcPr>
                    <a:solidFill>
                      <a:srgbClr val="FFFFFF"/>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Piped</a:t>
                      </a:r>
                    </a:p>
                  </a:txBody>
                  <a:tcPr>
                    <a:solidFill>
                      <a:srgbClr val="FFFFFF"/>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Okhla Waste-to-Energy Plant, PPCL</a:t>
                      </a:r>
                      <a:r>
                        <a:rPr lang="en-IN" sz="1400" dirty="0">
                          <a:solidFill>
                            <a:srgbClr val="232D34"/>
                          </a:solidFill>
                          <a:latin typeface="Times New Roman" panose="02020603050405020304" pitchFamily="18" charset="0"/>
                          <a:cs typeface="Times New Roman" panose="02020603050405020304" pitchFamily="18" charset="0"/>
                        </a:rPr>
                        <a:t> Bawana </a:t>
                      </a:r>
                      <a:r>
                        <a:rPr sz="1400" dirty="0">
                          <a:solidFill>
                            <a:srgbClr val="232D34"/>
                          </a:solidFill>
                          <a:latin typeface="Times New Roman" panose="02020603050405020304" pitchFamily="18" charset="0"/>
                          <a:cs typeface="Times New Roman" panose="02020603050405020304" pitchFamily="18" charset="0"/>
                        </a:rPr>
                        <a:t>, etc.</a:t>
                      </a:r>
                    </a:p>
                  </a:txBody>
                  <a:tcPr>
                    <a:solidFill>
                      <a:srgbClr val="FFFFFF"/>
                    </a:solidFill>
                  </a:tcPr>
                </a:tc>
                <a:extLst>
                  <a:ext uri="{0D108BD9-81ED-4DB2-BD59-A6C34878D82A}">
                    <a16:rowId xmlns:a16="http://schemas.microsoft.com/office/drawing/2014/main" val="10004"/>
                  </a:ext>
                </a:extLst>
              </a:tr>
              <a:tr h="412377">
                <a:tc>
                  <a:txBody>
                    <a:bodyPr/>
                    <a:lstStyle/>
                    <a:p>
                      <a:r>
                        <a:rPr sz="1400">
                          <a:solidFill>
                            <a:srgbClr val="232D34"/>
                          </a:solidFill>
                          <a:latin typeface="Times New Roman" panose="02020603050405020304" pitchFamily="18" charset="0"/>
                          <a:cs typeface="Times New Roman" panose="02020603050405020304" pitchFamily="18" charset="0"/>
                        </a:rPr>
                        <a:t>Bus washing</a:t>
                      </a:r>
                    </a:p>
                  </a:txBody>
                  <a:tcPr>
                    <a:solidFill>
                      <a:srgbClr val="F1F7FA"/>
                    </a:solidFill>
                  </a:tcPr>
                </a:tc>
                <a:tc>
                  <a:txBody>
                    <a:bodyPr/>
                    <a:lstStyle/>
                    <a:p>
                      <a:r>
                        <a:rPr sz="1400">
                          <a:solidFill>
                            <a:srgbClr val="232D34"/>
                          </a:solidFill>
                          <a:latin typeface="Times New Roman" panose="02020603050405020304" pitchFamily="18" charset="0"/>
                          <a:cs typeface="Times New Roman" panose="02020603050405020304" pitchFamily="18" charset="0"/>
                        </a:rPr>
                        <a:t>Piped</a:t>
                      </a:r>
                    </a:p>
                  </a:txBody>
                  <a:tcPr>
                    <a:solidFill>
                      <a:srgbClr val="F1F7FA"/>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DTC depot</a:t>
                      </a:r>
                      <a:r>
                        <a:rPr lang="en-IN" sz="1400" dirty="0">
                          <a:solidFill>
                            <a:srgbClr val="232D34"/>
                          </a:solidFill>
                          <a:latin typeface="Times New Roman" panose="02020603050405020304" pitchFamily="18" charset="0"/>
                          <a:cs typeface="Times New Roman" panose="02020603050405020304" pitchFamily="18" charset="0"/>
                        </a:rPr>
                        <a:t>s</a:t>
                      </a:r>
                      <a:endParaRPr sz="1400" dirty="0">
                        <a:solidFill>
                          <a:srgbClr val="232D34"/>
                        </a:solidFill>
                        <a:latin typeface="Times New Roman" panose="02020603050405020304" pitchFamily="18" charset="0"/>
                        <a:cs typeface="Times New Roman" panose="02020603050405020304" pitchFamily="18" charset="0"/>
                      </a:endParaRPr>
                    </a:p>
                  </a:txBody>
                  <a:tcPr>
                    <a:solidFill>
                      <a:srgbClr val="F1F7FA"/>
                    </a:solidFill>
                  </a:tcPr>
                </a:tc>
                <a:extLst>
                  <a:ext uri="{0D108BD9-81ED-4DB2-BD59-A6C34878D82A}">
                    <a16:rowId xmlns:a16="http://schemas.microsoft.com/office/drawing/2014/main" val="10005"/>
                  </a:ext>
                </a:extLst>
              </a:tr>
              <a:tr h="349623">
                <a:tc>
                  <a:txBody>
                    <a:bodyPr/>
                    <a:lstStyle/>
                    <a:p>
                      <a:r>
                        <a:rPr sz="1400">
                          <a:solidFill>
                            <a:srgbClr val="232D34"/>
                          </a:solidFill>
                          <a:latin typeface="Times New Roman" panose="02020603050405020304" pitchFamily="18" charset="0"/>
                          <a:cs typeface="Times New Roman" panose="02020603050405020304" pitchFamily="18" charset="0"/>
                        </a:rPr>
                        <a:t>Construction</a:t>
                      </a:r>
                    </a:p>
                  </a:txBody>
                  <a:tcPr>
                    <a:solidFill>
                      <a:srgbClr val="FFFFFF"/>
                    </a:solidFill>
                  </a:tcPr>
                </a:tc>
                <a:tc>
                  <a:txBody>
                    <a:bodyPr/>
                    <a:lstStyle/>
                    <a:p>
                      <a:r>
                        <a:rPr sz="1400">
                          <a:solidFill>
                            <a:srgbClr val="232D34"/>
                          </a:solidFill>
                          <a:latin typeface="Times New Roman" panose="02020603050405020304" pitchFamily="18" charset="0"/>
                          <a:cs typeface="Times New Roman" panose="02020603050405020304" pitchFamily="18" charset="0"/>
                        </a:rPr>
                        <a:t>Tankers</a:t>
                      </a:r>
                    </a:p>
                  </a:txBody>
                  <a:tcPr>
                    <a:solidFill>
                      <a:srgbClr val="FFFFFF"/>
                    </a:solidFill>
                  </a:tcPr>
                </a:tc>
                <a:tc>
                  <a:txBody>
                    <a:bodyPr/>
                    <a:lstStyle/>
                    <a:p>
                      <a:r>
                        <a:rPr sz="1400" dirty="0">
                          <a:solidFill>
                            <a:srgbClr val="232D34"/>
                          </a:solidFill>
                          <a:latin typeface="Times New Roman" panose="02020603050405020304" pitchFamily="18" charset="0"/>
                          <a:cs typeface="Times New Roman" panose="02020603050405020304" pitchFamily="18" charset="0"/>
                        </a:rPr>
                        <a:t>All STPs</a:t>
                      </a:r>
                    </a:p>
                  </a:txBody>
                  <a:tcPr>
                    <a:solidFill>
                      <a:srgbClr val="FFFFFF"/>
                    </a:solidFill>
                  </a:tcPr>
                </a:tc>
                <a:extLst>
                  <a:ext uri="{0D108BD9-81ED-4DB2-BD59-A6C34878D82A}">
                    <a16:rowId xmlns:a16="http://schemas.microsoft.com/office/drawing/2014/main" val="10006"/>
                  </a:ext>
                </a:extLst>
              </a:tr>
            </a:tbl>
          </a:graphicData>
        </a:graphic>
      </p:graphicFrame>
      <p:sp>
        <p:nvSpPr>
          <p:cNvPr id="6" name="TextBox 5"/>
          <p:cNvSpPr txBox="1"/>
          <p:nvPr/>
        </p:nvSpPr>
        <p:spPr>
          <a:xfrm>
            <a:off x="594360" y="6510528"/>
            <a:ext cx="10972800" cy="201168"/>
          </a:xfrm>
          <a:prstGeom prst="rect">
            <a:avLst/>
          </a:prstGeom>
          <a:noFill/>
        </p:spPr>
        <p:txBody>
          <a:bodyPr wrap="none">
            <a:spAutoFit/>
          </a:bodyPr>
          <a:lstStyle/>
          <a:p>
            <a:pPr algn="r"/>
            <a:r>
              <a:rPr sz="850">
                <a:solidFill>
                  <a:srgbClr val="78828A"/>
                </a:solidFill>
                <a:latin typeface="Aptos"/>
              </a:rPr>
              <a:t>JAL MANTHAN 2026  •  Reclaimed Water Utilisation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4" name="Text 2"/>
          <p:cNvSpPr txBox="1"/>
          <p:nvPr/>
        </p:nvSpPr>
        <p:spPr>
          <a:xfrm>
            <a:off x="594360" y="491929"/>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Existing Reclaimed Water Use</a:t>
            </a:r>
            <a:endParaRPr lang="en-US" sz="3000" dirty="0">
              <a:latin typeface="Times New Roman" panose="02020603050405020304" pitchFamily="18" charset="0"/>
              <a:cs typeface="Times New Roman" panose="02020603050405020304" pitchFamily="18" charset="0"/>
            </a:endParaRPr>
          </a:p>
        </p:txBody>
      </p:sp>
      <p:sp>
        <p:nvSpPr>
          <p:cNvPr id="5" name="Shape 3"/>
          <p:cNvSpPr/>
          <p:nvPr/>
        </p:nvSpPr>
        <p:spPr>
          <a:xfrm>
            <a:off x="1532965" y="1468297"/>
            <a:ext cx="8937812" cy="1417320"/>
          </a:xfrm>
          <a:prstGeom prst="roundRect">
            <a:avLst>
              <a:gd name="adj" fmla="val 5161"/>
            </a:avLst>
          </a:prstGeom>
          <a:solidFill>
            <a:srgbClr val="E4F2EE"/>
          </a:solidFill>
          <a:ln w="12700">
            <a:solidFill>
              <a:srgbClr val="E4F2EE"/>
            </a:solidFill>
            <a:prstDash val="solid"/>
          </a:ln>
        </p:spPr>
        <p:txBody>
          <a:bodyPr/>
          <a:lstStyle/>
          <a:p>
            <a:pPr algn="ctr"/>
            <a:endParaRPr lang="en-US" dirty="0">
              <a:latin typeface="Arial" panose="020B0604020202020204" pitchFamily="34" charset="0"/>
              <a:cs typeface="Arial" panose="020B0604020202020204" pitchFamily="34" charset="0"/>
            </a:endParaRPr>
          </a:p>
        </p:txBody>
      </p:sp>
      <p:sp>
        <p:nvSpPr>
          <p:cNvPr id="6" name="Text 4"/>
          <p:cNvSpPr txBox="1"/>
          <p:nvPr/>
        </p:nvSpPr>
        <p:spPr>
          <a:xfrm>
            <a:off x="1736821" y="1593265"/>
            <a:ext cx="1737360" cy="1097280"/>
          </a:xfrm>
          <a:prstGeom prst="rect">
            <a:avLst/>
          </a:prstGeom>
          <a:noFill/>
          <a:ln/>
        </p:spPr>
        <p:txBody>
          <a:bodyPr wrap="square" lIns="0" tIns="0" rIns="0" bIns="0" rtlCol="0" anchor="ctr"/>
          <a:lstStyle/>
          <a:p>
            <a:pPr marL="0" indent="0">
              <a:buNone/>
            </a:pPr>
            <a:r>
              <a:rPr lang="en-US" sz="4400" b="1" dirty="0">
                <a:solidFill>
                  <a:srgbClr val="0A5361"/>
                </a:solidFill>
                <a:latin typeface="Times New Roman" panose="02020603050405020304" pitchFamily="18" charset="0"/>
                <a:ea typeface="Cambria" pitchFamily="34" charset="-122"/>
                <a:cs typeface="Times New Roman" panose="02020603050405020304" pitchFamily="18" charset="0"/>
              </a:rPr>
              <a:t>~25%</a:t>
            </a:r>
            <a:endParaRPr lang="en-US" sz="4400" dirty="0">
              <a:latin typeface="Times New Roman" panose="02020603050405020304" pitchFamily="18" charset="0"/>
              <a:cs typeface="Times New Roman" panose="02020603050405020304" pitchFamily="18" charset="0"/>
            </a:endParaRPr>
          </a:p>
        </p:txBody>
      </p:sp>
      <p:sp>
        <p:nvSpPr>
          <p:cNvPr id="7" name="Text 5"/>
          <p:cNvSpPr txBox="1"/>
          <p:nvPr/>
        </p:nvSpPr>
        <p:spPr>
          <a:xfrm>
            <a:off x="3278751" y="1696897"/>
            <a:ext cx="6743790" cy="960120"/>
          </a:xfrm>
          <a:prstGeom prst="rect">
            <a:avLst/>
          </a:prstGeom>
          <a:noFill/>
          <a:ln/>
        </p:spPr>
        <p:txBody>
          <a:bodyPr wrap="square" lIns="0" tIns="0" rIns="0" bIns="0" rtlCol="0" anchor="ctr"/>
          <a:lstStyle/>
          <a:p>
            <a:pPr marL="0" indent="0">
              <a:buNone/>
            </a:pPr>
            <a:r>
              <a:rPr lang="en-US" dirty="0">
                <a:solidFill>
                  <a:srgbClr val="0A5361"/>
                </a:solidFill>
                <a:latin typeface="Times New Roman" panose="02020603050405020304" pitchFamily="18" charset="0"/>
                <a:ea typeface="Calibri" pitchFamily="34" charset="-122"/>
                <a:cs typeface="Times New Roman" panose="02020603050405020304" pitchFamily="18" charset="0"/>
              </a:rPr>
              <a:t>of the reclaimed water available for reuse is put to beneficial use today</a:t>
            </a:r>
            <a:endParaRPr lang="en-US" dirty="0">
              <a:latin typeface="Times New Roman" panose="02020603050405020304" pitchFamily="18" charset="0"/>
              <a:cs typeface="Times New Roman" panose="02020603050405020304" pitchFamily="18" charset="0"/>
            </a:endParaRPr>
          </a:p>
        </p:txBody>
      </p:sp>
      <p:sp>
        <p:nvSpPr>
          <p:cNvPr id="8" name="Shape 6"/>
          <p:cNvSpPr/>
          <p:nvPr/>
        </p:nvSpPr>
        <p:spPr>
          <a:xfrm>
            <a:off x="1532965" y="3049313"/>
            <a:ext cx="8937812" cy="1508760"/>
          </a:xfrm>
          <a:prstGeom prst="roundRect">
            <a:avLst>
              <a:gd name="adj" fmla="val 4848"/>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9" name="Text 7"/>
          <p:cNvSpPr txBox="1"/>
          <p:nvPr/>
        </p:nvSpPr>
        <p:spPr>
          <a:xfrm>
            <a:off x="4043083" y="3127221"/>
            <a:ext cx="4937760" cy="274320"/>
          </a:xfrm>
          <a:prstGeom prst="rect">
            <a:avLst/>
          </a:prstGeom>
          <a:noFill/>
          <a:ln/>
        </p:spPr>
        <p:txBody>
          <a:bodyPr wrap="square" lIns="0" tIns="0" rIns="0" bIns="0" rtlCol="0" anchor="ctr"/>
          <a:lstStyle/>
          <a:p>
            <a:pPr marL="0" indent="0" algn="ctr">
              <a:buNone/>
            </a:pPr>
            <a:r>
              <a:rPr lang="en-US" sz="2800" b="1" dirty="0">
                <a:solidFill>
                  <a:srgbClr val="07323B"/>
                </a:solidFill>
                <a:latin typeface="Times New Roman" panose="02020603050405020304" pitchFamily="18" charset="0"/>
                <a:ea typeface="Calibri" pitchFamily="34" charset="-122"/>
                <a:cs typeface="Times New Roman" panose="02020603050405020304" pitchFamily="18" charset="0"/>
              </a:rPr>
              <a:t>Current recipients</a:t>
            </a:r>
            <a:endParaRPr lang="en-US" sz="2800" dirty="0">
              <a:latin typeface="Times New Roman" panose="02020603050405020304" pitchFamily="18" charset="0"/>
              <a:cs typeface="Times New Roman" panose="02020603050405020304" pitchFamily="18" charset="0"/>
            </a:endParaRPr>
          </a:p>
        </p:txBody>
      </p:sp>
      <p:sp>
        <p:nvSpPr>
          <p:cNvPr id="10" name="Text 8"/>
          <p:cNvSpPr txBox="1"/>
          <p:nvPr/>
        </p:nvSpPr>
        <p:spPr>
          <a:xfrm>
            <a:off x="1613646" y="3494361"/>
            <a:ext cx="8857132" cy="914400"/>
          </a:xfrm>
          <a:prstGeom prst="rect">
            <a:avLst/>
          </a:prstGeom>
          <a:noFill/>
          <a:ln/>
        </p:spPr>
        <p:txBody>
          <a:bodyPr wrap="square" lIns="0" tIns="0" rIns="0" bIns="0" rtlCol="0" anchor="ctr"/>
          <a:lstStyle/>
          <a:p>
            <a:pPr marL="0" indent="0">
              <a:buNone/>
            </a:pPr>
            <a:r>
              <a:rPr lang="en-US" dirty="0">
                <a:solidFill>
                  <a:srgbClr val="51666C"/>
                </a:solidFill>
                <a:latin typeface="Times New Roman" panose="02020603050405020304" pitchFamily="18" charset="0"/>
                <a:ea typeface="Calibri" pitchFamily="34" charset="-122"/>
                <a:cs typeface="Times New Roman" panose="02020603050405020304" pitchFamily="18" charset="0"/>
              </a:rPr>
              <a:t>DDA · MCD · NDMC · CPWD · PWD · DTC · Pragati Power Corporation · Irrigation &amp; Flood Control Department · private and institutional users</a:t>
            </a:r>
            <a:endParaRPr lang="en-US" dirty="0">
              <a:latin typeface="Times New Roman" panose="02020603050405020304" pitchFamily="18" charset="0"/>
              <a:cs typeface="Times New Roman" panose="02020603050405020304" pitchFamily="18" charset="0"/>
            </a:endParaRPr>
          </a:p>
        </p:txBody>
      </p:sp>
      <p:sp>
        <p:nvSpPr>
          <p:cNvPr id="12" name="Text 10"/>
          <p:cNvSpPr txBox="1"/>
          <p:nvPr/>
        </p:nvSpPr>
        <p:spPr>
          <a:xfrm>
            <a:off x="6464808" y="1580065"/>
            <a:ext cx="2203704" cy="566928"/>
          </a:xfrm>
          <a:prstGeom prst="rect">
            <a:avLst/>
          </a:prstGeom>
          <a:noFill/>
          <a:ln/>
        </p:spPr>
        <p:txBody>
          <a:bodyPr wrap="square" lIns="0" tIns="0" rIns="0" bIns="0" rtlCol="0" anchor="ctr"/>
          <a:lstStyle/>
          <a:p>
            <a:pPr marL="0" indent="0">
              <a:buNone/>
            </a:pPr>
            <a:endParaRPr lang="en-US" sz="2400" dirty="0">
              <a:latin typeface="Arial" panose="020B0604020202020204" pitchFamily="34" charset="0"/>
              <a:cs typeface="Arial" panose="020B0604020202020204" pitchFamily="34" charset="0"/>
            </a:endParaRPr>
          </a:p>
        </p:txBody>
      </p:sp>
      <p:sp>
        <p:nvSpPr>
          <p:cNvPr id="20" name="Shape 18"/>
          <p:cNvSpPr/>
          <p:nvPr/>
        </p:nvSpPr>
        <p:spPr>
          <a:xfrm>
            <a:off x="259975" y="4771321"/>
            <a:ext cx="11645153" cy="1143000"/>
          </a:xfrm>
          <a:prstGeom prst="roundRect">
            <a:avLst>
              <a:gd name="adj" fmla="val 6400"/>
            </a:avLst>
          </a:prstGeom>
          <a:solidFill>
            <a:srgbClr val="07323B"/>
          </a:solidFill>
          <a:ln w="12700">
            <a:solidFill>
              <a:srgbClr val="07323B"/>
            </a:solidFill>
            <a:prstDash val="solid"/>
          </a:ln>
        </p:spPr>
        <p:txBody>
          <a:bodyPr/>
          <a:lstStyle/>
          <a:p>
            <a:endParaRPr lang="en-US">
              <a:latin typeface="Arial" panose="020B0604020202020204" pitchFamily="34" charset="0"/>
              <a:cs typeface="Arial" panose="020B0604020202020204" pitchFamily="34" charset="0"/>
            </a:endParaRPr>
          </a:p>
        </p:txBody>
      </p:sp>
      <p:sp>
        <p:nvSpPr>
          <p:cNvPr id="21" name="Text 19"/>
          <p:cNvSpPr txBox="1"/>
          <p:nvPr/>
        </p:nvSpPr>
        <p:spPr>
          <a:xfrm>
            <a:off x="286872" y="4908481"/>
            <a:ext cx="11618256" cy="868680"/>
          </a:xfrm>
          <a:prstGeom prst="rect">
            <a:avLst/>
          </a:prstGeom>
          <a:noFill/>
          <a:ln/>
        </p:spPr>
        <p:txBody>
          <a:bodyPr wrap="square" lIns="0" tIns="0" rIns="0" bIns="0" rtlCol="0" anchor="ctr"/>
          <a:lstStyle/>
          <a:p>
            <a:pPr marL="0" indent="0">
              <a:buNone/>
            </a:pPr>
            <a:r>
              <a:rPr lang="en-US" sz="1300" b="1" dirty="0">
                <a:solidFill>
                  <a:srgbClr val="5CC0A8"/>
                </a:solidFill>
                <a:latin typeface="Times New Roman" panose="02020603050405020304" pitchFamily="18" charset="0"/>
                <a:ea typeface="Calibri" pitchFamily="34" charset="-122"/>
                <a:cs typeface="Times New Roman" panose="02020603050405020304" pitchFamily="18" charset="0"/>
              </a:rPr>
              <a:t>Takeaway   </a:t>
            </a:r>
            <a:r>
              <a:rPr lang="en-US" sz="1300" dirty="0">
                <a:solidFill>
                  <a:srgbClr val="D6E7E9"/>
                </a:solidFill>
                <a:latin typeface="Times New Roman" panose="02020603050405020304" pitchFamily="18" charset="0"/>
                <a:ea typeface="Calibri" pitchFamily="34" charset="-122"/>
                <a:cs typeface="Times New Roman" panose="02020603050405020304" pitchFamily="18" charset="0"/>
              </a:rPr>
              <a:t>The constraint is not a shortage of reclaimed water, but the absence of a systematic framework for service-area planning, conveyance and demand-side mandates.</a:t>
            </a:r>
            <a:endParaRPr lang="en-US" sz="13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BEBC1-CB1D-61E7-1FB6-FF57D7AB6E70}"/>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7219D327-EB86-B9A9-6EB4-ECD72326CBB9}"/>
              </a:ext>
            </a:extLst>
          </p:cNvPr>
          <p:cNvSpPr txBox="1"/>
          <p:nvPr/>
        </p:nvSpPr>
        <p:spPr>
          <a:xfrm>
            <a:off x="595884" y="289785"/>
            <a:ext cx="11000232" cy="685800"/>
          </a:xfrm>
          <a:prstGeom prst="rect">
            <a:avLst/>
          </a:prstGeom>
          <a:noFill/>
          <a:ln/>
        </p:spPr>
        <p:txBody>
          <a:bodyPr wrap="square" lIns="0" tIns="0" rIns="0" bIns="0" rtlCol="0" anchor="ctr"/>
          <a:lstStyle/>
          <a:p>
            <a:pPr algn="ctr"/>
            <a:r>
              <a:rPr lang="en-US" sz="3000" b="1" dirty="0">
                <a:solidFill>
                  <a:srgbClr val="12304A"/>
                </a:solidFill>
                <a:latin typeface="Times New Roman" panose="02020603050405020304" pitchFamily="18" charset="0"/>
                <a:cs typeface="Times New Roman" panose="02020603050405020304" pitchFamily="18" charset="0"/>
              </a:rPr>
              <a:t>GUIDELINE PRINCIPLES</a:t>
            </a:r>
            <a:endParaRPr lang="en-US" sz="3000" dirty="0">
              <a:latin typeface="Times New Roman" panose="02020603050405020304" pitchFamily="18" charset="0"/>
              <a:cs typeface="Times New Roman" panose="02020603050405020304" pitchFamily="18" charset="0"/>
            </a:endParaRPr>
          </a:p>
        </p:txBody>
      </p:sp>
      <p:sp>
        <p:nvSpPr>
          <p:cNvPr id="12" name="Text 10">
            <a:extLst>
              <a:ext uri="{FF2B5EF4-FFF2-40B4-BE49-F238E27FC236}">
                <a16:creationId xmlns:a16="http://schemas.microsoft.com/office/drawing/2014/main" id="{4DF92157-8608-D980-AD5F-6E25BD2AA494}"/>
              </a:ext>
            </a:extLst>
          </p:cNvPr>
          <p:cNvSpPr txBox="1"/>
          <p:nvPr/>
        </p:nvSpPr>
        <p:spPr>
          <a:xfrm>
            <a:off x="6464808" y="1580065"/>
            <a:ext cx="2203704" cy="566928"/>
          </a:xfrm>
          <a:prstGeom prst="rect">
            <a:avLst/>
          </a:prstGeom>
          <a:noFill/>
          <a:ln/>
        </p:spPr>
        <p:txBody>
          <a:bodyPr wrap="square" lIns="0" tIns="0" rIns="0" bIns="0" rtlCol="0" anchor="ctr"/>
          <a:lstStyle/>
          <a:p>
            <a:pPr marL="0" indent="0">
              <a:buNone/>
            </a:pPr>
            <a:endParaRPr lang="en-US" sz="2400" dirty="0">
              <a:latin typeface="Arial" panose="020B0604020202020204" pitchFamily="34" charset="0"/>
              <a:cs typeface="Arial" panose="020B0604020202020204" pitchFamily="34" charset="0"/>
            </a:endParaRPr>
          </a:p>
        </p:txBody>
      </p:sp>
      <p:sp>
        <p:nvSpPr>
          <p:cNvPr id="2" name="Content Placeholder 2">
            <a:extLst>
              <a:ext uri="{FF2B5EF4-FFF2-40B4-BE49-F238E27FC236}">
                <a16:creationId xmlns:a16="http://schemas.microsoft.com/office/drawing/2014/main" id="{B185AA5D-152B-7972-E08A-482ACA3D4110}"/>
              </a:ext>
            </a:extLst>
          </p:cNvPr>
          <p:cNvSpPr txBox="1">
            <a:spLocks/>
          </p:cNvSpPr>
          <p:nvPr/>
        </p:nvSpPr>
        <p:spPr>
          <a:xfrm>
            <a:off x="403761" y="1056904"/>
            <a:ext cx="11293433" cy="5474525"/>
          </a:xfr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1800" dirty="0">
                <a:latin typeface="Times New Roman" panose="02020603050405020304" pitchFamily="18" charset="0"/>
                <a:cs typeface="Times New Roman" panose="02020603050405020304" pitchFamily="18" charset="0"/>
              </a:rPr>
              <a:t>Adopt the use of new technologies, improved data acquisition, research &amp; development for institutionalizing reuse. </a:t>
            </a:r>
          </a:p>
          <a:p>
            <a:pPr algn="just"/>
            <a:r>
              <a:rPr lang="en-US" sz="1800" dirty="0">
                <a:latin typeface="Times New Roman" panose="02020603050405020304" pitchFamily="18" charset="0"/>
                <a:cs typeface="Times New Roman" panose="02020603050405020304" pitchFamily="18" charset="0"/>
              </a:rPr>
              <a:t> Adopt an incremental implementation approach based on available resources and the time to build institutional/technical capacity of ULB officials. </a:t>
            </a:r>
          </a:p>
          <a:p>
            <a:pPr algn="just"/>
            <a:r>
              <a:rPr lang="en-US" sz="1800" dirty="0">
                <a:latin typeface="Times New Roman" panose="02020603050405020304" pitchFamily="18" charset="0"/>
                <a:cs typeface="Times New Roman" panose="02020603050405020304" pitchFamily="18" charset="0"/>
              </a:rPr>
              <a:t>Establish ‘fit-for-purpose’ approach by establishing water quality standards customized to specific end- uses. </a:t>
            </a:r>
          </a:p>
          <a:p>
            <a:pPr algn="just"/>
            <a:r>
              <a:rPr lang="en-US" sz="1800" dirty="0">
                <a:latin typeface="Times New Roman" panose="02020603050405020304" pitchFamily="18" charset="0"/>
                <a:cs typeface="Times New Roman" panose="02020603050405020304" pitchFamily="18" charset="0"/>
              </a:rPr>
              <a:t>Establish the price of Reclaimed Water Reuse to be competitive with respect to alternative supplies and support for sustained O&amp;M. </a:t>
            </a:r>
          </a:p>
          <a:p>
            <a:pPr algn="just"/>
            <a:r>
              <a:rPr lang="en-US" sz="1800" dirty="0">
                <a:latin typeface="Times New Roman" panose="02020603050405020304" pitchFamily="18" charset="0"/>
                <a:cs typeface="Times New Roman" panose="02020603050405020304" pitchFamily="18" charset="0"/>
              </a:rPr>
              <a:t>Provide clarity on the system of prioritization and allocation of Reclaimed Water Reuse  based on social, economic and environmental benefits. </a:t>
            </a:r>
          </a:p>
          <a:p>
            <a:pPr algn="just"/>
            <a:r>
              <a:rPr lang="en-US" sz="1800" dirty="0">
                <a:latin typeface="Times New Roman" panose="02020603050405020304" pitchFamily="18" charset="0"/>
                <a:cs typeface="Times New Roman" panose="02020603050405020304" pitchFamily="18" charset="0"/>
              </a:rPr>
              <a:t>Encourage uptake though mandatory reuse provision and high quality of service provision. </a:t>
            </a:r>
          </a:p>
          <a:p>
            <a:pPr algn="just"/>
            <a:r>
              <a:rPr lang="en-US" sz="1800" dirty="0">
                <a:latin typeface="Times New Roman" panose="02020603050405020304" pitchFamily="18" charset="0"/>
                <a:cs typeface="Times New Roman" panose="02020603050405020304" pitchFamily="18" charset="0"/>
              </a:rPr>
              <a:t>Discourage/penalize for illegal extraction of groundwater specially where reuse of treated water is mandatory and available. </a:t>
            </a:r>
          </a:p>
          <a:p>
            <a:pPr algn="just"/>
            <a:r>
              <a:rPr lang="en-US" sz="1800" dirty="0">
                <a:latin typeface="Times New Roman" panose="02020603050405020304" pitchFamily="18" charset="0"/>
                <a:cs typeface="Times New Roman" panose="02020603050405020304" pitchFamily="18" charset="0"/>
              </a:rPr>
              <a:t>Adopt participatory planning processes involving stakeholders relevant to the end use of Reclaimed Water Reuse . </a:t>
            </a:r>
          </a:p>
          <a:p>
            <a:pPr algn="just"/>
            <a:r>
              <a:rPr lang="en-US" sz="1800" dirty="0">
                <a:latin typeface="Times New Roman" panose="02020603050405020304" pitchFamily="18" charset="0"/>
                <a:cs typeface="Times New Roman" panose="02020603050405020304" pitchFamily="18" charset="0"/>
              </a:rPr>
              <a:t>Adopt a risk-based precautionary approach to reuse &amp;  Incentivize compliance with quality standards. Address issues related to existing uses of used water. </a:t>
            </a:r>
          </a:p>
          <a:p>
            <a:pPr algn="just"/>
            <a:r>
              <a:rPr lang="en-US" sz="1800" dirty="0">
                <a:latin typeface="Times New Roman" panose="02020603050405020304" pitchFamily="18" charset="0"/>
                <a:cs typeface="Times New Roman" panose="02020603050405020304" pitchFamily="18" charset="0"/>
              </a:rPr>
              <a:t>Encourage projects to adopt a consistent approach with long-term commitments that provide stability for investors and end-users.</a:t>
            </a:r>
          </a:p>
          <a:p>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4054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 name="Text 2"/>
          <p:cNvSpPr txBox="1"/>
          <p:nvPr/>
        </p:nvSpPr>
        <p:spPr>
          <a:xfrm>
            <a:off x="594360" y="502204"/>
            <a:ext cx="11000232" cy="685800"/>
          </a:xfrm>
          <a:prstGeom prst="rect">
            <a:avLst/>
          </a:prstGeom>
          <a:noFill/>
          <a:ln/>
        </p:spPr>
        <p:txBody>
          <a:bodyPr wrap="square" lIns="0" tIns="0" rIns="0" bIns="0" rtlCol="0" anchor="ctr"/>
          <a:lstStyle/>
          <a:p>
            <a:pPr marL="0" indent="0">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How Do We Increase Reclaimed Water Use?</a:t>
            </a:r>
            <a:endParaRPr lang="en-US" sz="3000" dirty="0">
              <a:latin typeface="Times New Roman" panose="02020603050405020304" pitchFamily="18" charset="0"/>
              <a:cs typeface="Times New Roman" panose="02020603050405020304" pitchFamily="18" charset="0"/>
            </a:endParaRPr>
          </a:p>
        </p:txBody>
      </p:sp>
      <p:sp>
        <p:nvSpPr>
          <p:cNvPr id="5" name="Shape 3"/>
          <p:cNvSpPr/>
          <p:nvPr/>
        </p:nvSpPr>
        <p:spPr>
          <a:xfrm>
            <a:off x="594360" y="1444036"/>
            <a:ext cx="3483864" cy="2450386"/>
          </a:xfrm>
          <a:prstGeom prst="roundRect">
            <a:avLst>
              <a:gd name="adj" fmla="val 3556"/>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6" name="Shape 4"/>
          <p:cNvSpPr/>
          <p:nvPr/>
        </p:nvSpPr>
        <p:spPr>
          <a:xfrm>
            <a:off x="850392" y="1700068"/>
            <a:ext cx="566928" cy="566928"/>
          </a:xfrm>
          <a:prstGeom prst="ellipse">
            <a:avLst/>
          </a:prstGeom>
          <a:solidFill>
            <a:srgbClr val="0F7285"/>
          </a:solidFill>
          <a:ln w="12700">
            <a:solidFill>
              <a:srgbClr val="0F7285"/>
            </a:solidFill>
            <a:prstDash val="solid"/>
          </a:ln>
        </p:spPr>
        <p:txBody>
          <a:bodyPr/>
          <a:lstStyle/>
          <a:p>
            <a:endParaRPr lang="en-US">
              <a:latin typeface="Arial" panose="020B0604020202020204" pitchFamily="34" charset="0"/>
              <a:cs typeface="Arial" panose="020B0604020202020204" pitchFamily="34" charset="0"/>
            </a:endParaRPr>
          </a:p>
        </p:txBody>
      </p:sp>
      <p:pic>
        <p:nvPicPr>
          <p:cNvPr id="7" name="Image 0" descr="preencoded.png"/>
          <p:cNvPicPr>
            <a:picLocks noChangeAspect="1"/>
          </p:cNvPicPr>
          <p:nvPr/>
        </p:nvPicPr>
        <p:blipFill>
          <a:blip r:embed="rId3"/>
          <a:stretch>
            <a:fillRect/>
          </a:stretch>
        </p:blipFill>
        <p:spPr>
          <a:xfrm>
            <a:off x="1003463" y="1853139"/>
            <a:ext cx="260787" cy="260787"/>
          </a:xfrm>
          <a:prstGeom prst="rect">
            <a:avLst/>
          </a:prstGeom>
        </p:spPr>
      </p:pic>
      <p:sp>
        <p:nvSpPr>
          <p:cNvPr id="8" name="Text 5"/>
          <p:cNvSpPr txBox="1"/>
          <p:nvPr/>
        </p:nvSpPr>
        <p:spPr>
          <a:xfrm>
            <a:off x="850392" y="2376724"/>
            <a:ext cx="2971800" cy="310896"/>
          </a:xfrm>
          <a:prstGeom prst="rect">
            <a:avLst/>
          </a:prstGeom>
          <a:noFill/>
          <a:ln/>
        </p:spPr>
        <p:txBody>
          <a:bodyPr wrap="square" lIns="0" tIns="0" rIns="0" bIns="0" rtlCol="0" anchor="ctr"/>
          <a:lstStyle/>
          <a:p>
            <a:pPr marL="0" indent="0">
              <a:buNone/>
            </a:pPr>
            <a:r>
              <a:rPr lang="en-US" sz="1600" b="1" dirty="0">
                <a:solidFill>
                  <a:srgbClr val="07323B"/>
                </a:solidFill>
                <a:latin typeface="Times New Roman" panose="02020603050405020304" pitchFamily="18" charset="0"/>
                <a:ea typeface="Calibri" pitchFamily="34" charset="-122"/>
                <a:cs typeface="Times New Roman" panose="02020603050405020304" pitchFamily="18" charset="0"/>
              </a:rPr>
              <a:t>Notify Service Areas</a:t>
            </a:r>
            <a:endParaRPr lang="en-US" sz="1600" dirty="0">
              <a:latin typeface="Times New Roman" panose="02020603050405020304" pitchFamily="18" charset="0"/>
              <a:cs typeface="Times New Roman" panose="02020603050405020304" pitchFamily="18" charset="0"/>
            </a:endParaRPr>
          </a:p>
        </p:txBody>
      </p:sp>
      <p:sp>
        <p:nvSpPr>
          <p:cNvPr id="9" name="Text 6"/>
          <p:cNvSpPr txBox="1"/>
          <p:nvPr/>
        </p:nvSpPr>
        <p:spPr>
          <a:xfrm>
            <a:off x="850392" y="2724196"/>
            <a:ext cx="2971800" cy="973268"/>
          </a:xfrm>
          <a:prstGeom prst="rect">
            <a:avLst/>
          </a:prstGeom>
          <a:noFill/>
          <a:ln/>
        </p:spPr>
        <p:txBody>
          <a:bodyPr wrap="square" lIns="0" tIns="0" rIns="0" bIns="0" rtlCol="0" anchor="t"/>
          <a:lstStyle/>
          <a:p>
            <a:pPr marL="0" indent="0" algn="just">
              <a:buNone/>
            </a:pPr>
            <a:r>
              <a:rPr lang="en-US" sz="1600" dirty="0">
                <a:solidFill>
                  <a:srgbClr val="51666C"/>
                </a:solidFill>
                <a:latin typeface="Times New Roman" panose="02020603050405020304" pitchFamily="18" charset="0"/>
                <a:ea typeface="Calibri" pitchFamily="34" charset="-122"/>
                <a:cs typeface="Times New Roman" panose="02020603050405020304" pitchFamily="18" charset="0"/>
              </a:rPr>
              <a:t>Core and Extended Zones around compliant STPs, plus Sewer-Access and Priority Reuse Zones</a:t>
            </a:r>
            <a:endParaRPr lang="en-US" sz="1600" dirty="0">
              <a:latin typeface="Times New Roman" panose="02020603050405020304" pitchFamily="18" charset="0"/>
              <a:cs typeface="Times New Roman" panose="02020603050405020304" pitchFamily="18" charset="0"/>
            </a:endParaRPr>
          </a:p>
        </p:txBody>
      </p:sp>
      <p:sp>
        <p:nvSpPr>
          <p:cNvPr id="10" name="Shape 7"/>
          <p:cNvSpPr/>
          <p:nvPr/>
        </p:nvSpPr>
        <p:spPr>
          <a:xfrm>
            <a:off x="4352544" y="1444036"/>
            <a:ext cx="3483864" cy="2450386"/>
          </a:xfrm>
          <a:prstGeom prst="roundRect">
            <a:avLst>
              <a:gd name="adj" fmla="val 3556"/>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11" name="Shape 8"/>
          <p:cNvSpPr/>
          <p:nvPr/>
        </p:nvSpPr>
        <p:spPr>
          <a:xfrm>
            <a:off x="4608576" y="1700068"/>
            <a:ext cx="566928" cy="566928"/>
          </a:xfrm>
          <a:prstGeom prst="ellipse">
            <a:avLst/>
          </a:prstGeom>
          <a:solidFill>
            <a:srgbClr val="0F7285"/>
          </a:solidFill>
          <a:ln w="12700">
            <a:solidFill>
              <a:srgbClr val="0F7285"/>
            </a:solidFill>
            <a:prstDash val="solid"/>
          </a:ln>
        </p:spPr>
        <p:txBody>
          <a:bodyPr/>
          <a:lstStyle/>
          <a:p>
            <a:endParaRPr lang="en-US">
              <a:latin typeface="Arial" panose="020B0604020202020204" pitchFamily="34" charset="0"/>
              <a:cs typeface="Arial" panose="020B0604020202020204" pitchFamily="34" charset="0"/>
            </a:endParaRPr>
          </a:p>
        </p:txBody>
      </p:sp>
      <p:pic>
        <p:nvPicPr>
          <p:cNvPr id="12" name="Image 1" descr="preencoded.png"/>
          <p:cNvPicPr>
            <a:picLocks noChangeAspect="1"/>
          </p:cNvPicPr>
          <p:nvPr/>
        </p:nvPicPr>
        <p:blipFill>
          <a:blip r:embed="rId4"/>
          <a:stretch>
            <a:fillRect/>
          </a:stretch>
        </p:blipFill>
        <p:spPr>
          <a:xfrm>
            <a:off x="4761647" y="1853139"/>
            <a:ext cx="260787" cy="260787"/>
          </a:xfrm>
          <a:prstGeom prst="rect">
            <a:avLst/>
          </a:prstGeom>
        </p:spPr>
      </p:pic>
      <p:sp>
        <p:nvSpPr>
          <p:cNvPr id="13" name="Text 9"/>
          <p:cNvSpPr txBox="1"/>
          <p:nvPr/>
        </p:nvSpPr>
        <p:spPr>
          <a:xfrm>
            <a:off x="4608576" y="2376724"/>
            <a:ext cx="2971800" cy="310896"/>
          </a:xfrm>
          <a:prstGeom prst="rect">
            <a:avLst/>
          </a:prstGeom>
          <a:noFill/>
          <a:ln/>
        </p:spPr>
        <p:txBody>
          <a:bodyPr wrap="square" lIns="0" tIns="0" rIns="0" bIns="0" rtlCol="0" anchor="ctr"/>
          <a:lstStyle/>
          <a:p>
            <a:pPr marL="0" indent="0">
              <a:buNone/>
            </a:pPr>
            <a:r>
              <a:rPr lang="en-US" sz="1600" b="1" dirty="0">
                <a:solidFill>
                  <a:srgbClr val="07323B"/>
                </a:solidFill>
                <a:latin typeface="Times New Roman" panose="02020603050405020304" pitchFamily="18" charset="0"/>
                <a:ea typeface="Calibri" pitchFamily="34" charset="-122"/>
                <a:cs typeface="Times New Roman" panose="02020603050405020304" pitchFamily="18" charset="0"/>
              </a:rPr>
              <a:t>Build Conveyance</a:t>
            </a:r>
            <a:endParaRPr lang="en-US" sz="1600" dirty="0">
              <a:latin typeface="Times New Roman" panose="02020603050405020304" pitchFamily="18" charset="0"/>
              <a:cs typeface="Times New Roman" panose="02020603050405020304" pitchFamily="18" charset="0"/>
            </a:endParaRPr>
          </a:p>
        </p:txBody>
      </p:sp>
      <p:sp>
        <p:nvSpPr>
          <p:cNvPr id="14" name="Text 10"/>
          <p:cNvSpPr txBox="1"/>
          <p:nvPr/>
        </p:nvSpPr>
        <p:spPr>
          <a:xfrm>
            <a:off x="4608576" y="2724196"/>
            <a:ext cx="2971800" cy="973268"/>
          </a:xfrm>
          <a:prstGeom prst="rect">
            <a:avLst/>
          </a:prstGeom>
          <a:noFill/>
          <a:ln/>
        </p:spPr>
        <p:txBody>
          <a:bodyPr wrap="square" lIns="0" tIns="0" rIns="0" bIns="0" rtlCol="0" anchor="t"/>
          <a:lstStyle/>
          <a:p>
            <a:pPr marL="0" indent="0" algn="just">
              <a:buNone/>
            </a:pPr>
            <a:r>
              <a:rPr lang="en-US" sz="1600" dirty="0">
                <a:solidFill>
                  <a:srgbClr val="51666C"/>
                </a:solidFill>
                <a:latin typeface="Times New Roman" panose="02020603050405020304" pitchFamily="18" charset="0"/>
                <a:ea typeface="Calibri" pitchFamily="34" charset="-122"/>
                <a:cs typeface="Times New Roman" panose="02020603050405020304" pitchFamily="18" charset="0"/>
              </a:rPr>
              <a:t>Filling stations, registered tankers, and trunk and branch pipelines sequenced by demand</a:t>
            </a:r>
            <a:endParaRPr lang="en-US" sz="1600" dirty="0">
              <a:latin typeface="Times New Roman" panose="02020603050405020304" pitchFamily="18" charset="0"/>
              <a:cs typeface="Times New Roman" panose="02020603050405020304" pitchFamily="18" charset="0"/>
            </a:endParaRPr>
          </a:p>
        </p:txBody>
      </p:sp>
      <p:sp>
        <p:nvSpPr>
          <p:cNvPr id="15" name="Shape 11"/>
          <p:cNvSpPr/>
          <p:nvPr/>
        </p:nvSpPr>
        <p:spPr>
          <a:xfrm>
            <a:off x="8110728" y="1444036"/>
            <a:ext cx="3483864" cy="2450386"/>
          </a:xfrm>
          <a:prstGeom prst="roundRect">
            <a:avLst>
              <a:gd name="adj" fmla="val 3556"/>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16" name="Shape 12"/>
          <p:cNvSpPr/>
          <p:nvPr/>
        </p:nvSpPr>
        <p:spPr>
          <a:xfrm>
            <a:off x="8366760" y="1700068"/>
            <a:ext cx="566928" cy="566928"/>
          </a:xfrm>
          <a:prstGeom prst="ellipse">
            <a:avLst/>
          </a:prstGeom>
          <a:solidFill>
            <a:srgbClr val="0F7285"/>
          </a:solidFill>
          <a:ln w="12700">
            <a:solidFill>
              <a:srgbClr val="0F7285"/>
            </a:solidFill>
            <a:prstDash val="solid"/>
          </a:ln>
        </p:spPr>
        <p:txBody>
          <a:bodyPr/>
          <a:lstStyle/>
          <a:p>
            <a:endParaRPr lang="en-US">
              <a:latin typeface="Arial" panose="020B0604020202020204" pitchFamily="34" charset="0"/>
              <a:cs typeface="Arial" panose="020B0604020202020204" pitchFamily="34" charset="0"/>
            </a:endParaRPr>
          </a:p>
        </p:txBody>
      </p:sp>
      <p:pic>
        <p:nvPicPr>
          <p:cNvPr id="17" name="Image 2" descr="preencoded.png"/>
          <p:cNvPicPr>
            <a:picLocks noChangeAspect="1"/>
          </p:cNvPicPr>
          <p:nvPr/>
        </p:nvPicPr>
        <p:blipFill>
          <a:blip r:embed="rId5"/>
          <a:stretch>
            <a:fillRect/>
          </a:stretch>
        </p:blipFill>
        <p:spPr>
          <a:xfrm>
            <a:off x="8519831" y="1853139"/>
            <a:ext cx="260787" cy="260787"/>
          </a:xfrm>
          <a:prstGeom prst="rect">
            <a:avLst/>
          </a:prstGeom>
        </p:spPr>
      </p:pic>
      <p:sp>
        <p:nvSpPr>
          <p:cNvPr id="18" name="Text 13"/>
          <p:cNvSpPr txBox="1"/>
          <p:nvPr/>
        </p:nvSpPr>
        <p:spPr>
          <a:xfrm>
            <a:off x="8366760" y="2376724"/>
            <a:ext cx="2971800" cy="310896"/>
          </a:xfrm>
          <a:prstGeom prst="rect">
            <a:avLst/>
          </a:prstGeom>
          <a:noFill/>
          <a:ln/>
        </p:spPr>
        <p:txBody>
          <a:bodyPr wrap="square" lIns="0" tIns="0" rIns="0" bIns="0" rtlCol="0" anchor="ctr"/>
          <a:lstStyle/>
          <a:p>
            <a:pPr marL="0" indent="0">
              <a:buNone/>
            </a:pPr>
            <a:r>
              <a:rPr lang="en-US" sz="1600" b="1" dirty="0">
                <a:solidFill>
                  <a:srgbClr val="07323B"/>
                </a:solidFill>
                <a:latin typeface="Times New Roman" panose="02020603050405020304" pitchFamily="18" charset="0"/>
                <a:ea typeface="Calibri" pitchFamily="34" charset="-122"/>
                <a:cs typeface="Times New Roman" panose="02020603050405020304" pitchFamily="18" charset="0"/>
              </a:rPr>
              <a:t>Mandate Substitution</a:t>
            </a:r>
            <a:endParaRPr lang="en-US" sz="1600" dirty="0">
              <a:latin typeface="Times New Roman" panose="02020603050405020304" pitchFamily="18" charset="0"/>
              <a:cs typeface="Times New Roman" panose="02020603050405020304" pitchFamily="18" charset="0"/>
            </a:endParaRPr>
          </a:p>
        </p:txBody>
      </p:sp>
      <p:sp>
        <p:nvSpPr>
          <p:cNvPr id="19" name="Text 14"/>
          <p:cNvSpPr txBox="1"/>
          <p:nvPr/>
        </p:nvSpPr>
        <p:spPr>
          <a:xfrm>
            <a:off x="8366760" y="2724196"/>
            <a:ext cx="2971800" cy="896112"/>
          </a:xfrm>
          <a:prstGeom prst="rect">
            <a:avLst/>
          </a:prstGeom>
          <a:noFill/>
          <a:ln/>
        </p:spPr>
        <p:txBody>
          <a:bodyPr wrap="square" lIns="0" tIns="0" rIns="0" bIns="0" rtlCol="0" anchor="t"/>
          <a:lstStyle/>
          <a:p>
            <a:pPr marL="0" indent="0" algn="just">
              <a:buNone/>
            </a:pPr>
            <a:r>
              <a:rPr lang="en-US" sz="1600" dirty="0">
                <a:solidFill>
                  <a:srgbClr val="51666C"/>
                </a:solidFill>
                <a:latin typeface="Times New Roman" panose="02020603050405020304" pitchFamily="18" charset="0"/>
                <a:ea typeface="Calibri" pitchFamily="34" charset="-122"/>
                <a:cs typeface="Times New Roman" panose="02020603050405020304" pitchFamily="18" charset="0"/>
              </a:rPr>
              <a:t>Bulk consumers, construction, golf courses, power plants and CETPs shift to reclaimed water</a:t>
            </a:r>
            <a:endParaRPr lang="en-US" sz="1600" dirty="0">
              <a:latin typeface="Times New Roman" panose="02020603050405020304" pitchFamily="18" charset="0"/>
              <a:cs typeface="Times New Roman" panose="02020603050405020304" pitchFamily="18" charset="0"/>
            </a:endParaRPr>
          </a:p>
        </p:txBody>
      </p:sp>
      <p:sp>
        <p:nvSpPr>
          <p:cNvPr id="20" name="Shape 15"/>
          <p:cNvSpPr/>
          <p:nvPr/>
        </p:nvSpPr>
        <p:spPr>
          <a:xfrm>
            <a:off x="594360" y="4114801"/>
            <a:ext cx="3483864" cy="2450386"/>
          </a:xfrm>
          <a:prstGeom prst="roundRect">
            <a:avLst>
              <a:gd name="adj" fmla="val 3556"/>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21" name="Shape 16"/>
          <p:cNvSpPr/>
          <p:nvPr/>
        </p:nvSpPr>
        <p:spPr>
          <a:xfrm>
            <a:off x="850392" y="4370833"/>
            <a:ext cx="566928" cy="566928"/>
          </a:xfrm>
          <a:prstGeom prst="ellipse">
            <a:avLst/>
          </a:prstGeom>
          <a:solidFill>
            <a:srgbClr val="0F7285"/>
          </a:solidFill>
          <a:ln w="12700">
            <a:solidFill>
              <a:srgbClr val="0F7285"/>
            </a:solidFill>
            <a:prstDash val="solid"/>
          </a:ln>
        </p:spPr>
        <p:txBody>
          <a:bodyPr/>
          <a:lstStyle/>
          <a:p>
            <a:endParaRPr lang="en-US">
              <a:latin typeface="Arial" panose="020B0604020202020204" pitchFamily="34" charset="0"/>
              <a:cs typeface="Arial" panose="020B0604020202020204" pitchFamily="34" charset="0"/>
            </a:endParaRPr>
          </a:p>
        </p:txBody>
      </p:sp>
      <p:pic>
        <p:nvPicPr>
          <p:cNvPr id="22" name="Image 3" descr="preencoded.png"/>
          <p:cNvPicPr>
            <a:picLocks noChangeAspect="1"/>
          </p:cNvPicPr>
          <p:nvPr/>
        </p:nvPicPr>
        <p:blipFill>
          <a:blip r:embed="rId6"/>
          <a:stretch>
            <a:fillRect/>
          </a:stretch>
        </p:blipFill>
        <p:spPr>
          <a:xfrm>
            <a:off x="1003463" y="4523904"/>
            <a:ext cx="260787" cy="260787"/>
          </a:xfrm>
          <a:prstGeom prst="rect">
            <a:avLst/>
          </a:prstGeom>
        </p:spPr>
      </p:pic>
      <p:sp>
        <p:nvSpPr>
          <p:cNvPr id="23" name="Text 17"/>
          <p:cNvSpPr txBox="1"/>
          <p:nvPr/>
        </p:nvSpPr>
        <p:spPr>
          <a:xfrm>
            <a:off x="850392" y="5047489"/>
            <a:ext cx="2971800" cy="310896"/>
          </a:xfrm>
          <a:prstGeom prst="rect">
            <a:avLst/>
          </a:prstGeom>
          <a:noFill/>
          <a:ln/>
        </p:spPr>
        <p:txBody>
          <a:bodyPr wrap="square" lIns="0" tIns="0" rIns="0" bIns="0" rtlCol="0" anchor="ctr"/>
          <a:lstStyle/>
          <a:p>
            <a:pPr marL="0" indent="0">
              <a:buNone/>
            </a:pPr>
            <a:r>
              <a:rPr lang="en-US" sz="1600" b="1" dirty="0">
                <a:solidFill>
                  <a:srgbClr val="07323B"/>
                </a:solidFill>
                <a:latin typeface="Times New Roman" panose="02020603050405020304" pitchFamily="18" charset="0"/>
                <a:ea typeface="Calibri" pitchFamily="34" charset="-122"/>
                <a:cs typeface="Times New Roman" panose="02020603050405020304" pitchFamily="18" charset="0"/>
              </a:rPr>
              <a:t>Assure Quality &amp; Storage</a:t>
            </a:r>
            <a:endParaRPr lang="en-US" sz="1600" dirty="0">
              <a:latin typeface="Times New Roman" panose="02020603050405020304" pitchFamily="18" charset="0"/>
              <a:cs typeface="Times New Roman" panose="02020603050405020304" pitchFamily="18" charset="0"/>
            </a:endParaRPr>
          </a:p>
        </p:txBody>
      </p:sp>
      <p:sp>
        <p:nvSpPr>
          <p:cNvPr id="24" name="Text 18"/>
          <p:cNvSpPr txBox="1"/>
          <p:nvPr/>
        </p:nvSpPr>
        <p:spPr>
          <a:xfrm>
            <a:off x="850392" y="5446331"/>
            <a:ext cx="2971800" cy="685800"/>
          </a:xfrm>
          <a:prstGeom prst="rect">
            <a:avLst/>
          </a:prstGeom>
          <a:noFill/>
          <a:ln/>
        </p:spPr>
        <p:txBody>
          <a:bodyPr wrap="square" lIns="0" tIns="0" rIns="0" bIns="0" rtlCol="0" anchor="ctr"/>
          <a:lstStyle/>
          <a:p>
            <a:pPr marL="0" indent="0" algn="just">
              <a:buNone/>
            </a:pPr>
            <a:r>
              <a:rPr lang="en-US" sz="1600" dirty="0">
                <a:solidFill>
                  <a:srgbClr val="51666C"/>
                </a:solidFill>
                <a:latin typeface="Times New Roman" panose="02020603050405020304" pitchFamily="18" charset="0"/>
                <a:ea typeface="Calibri" pitchFamily="34" charset="-122"/>
                <a:cs typeface="Times New Roman" panose="02020603050405020304" pitchFamily="18" charset="0"/>
              </a:rPr>
              <a:t>Fit-for-purpose standards, on-site buffer storage, and city and zonal-scale resilience</a:t>
            </a:r>
            <a:endParaRPr lang="en-US" sz="1600" dirty="0">
              <a:latin typeface="Times New Roman" panose="02020603050405020304" pitchFamily="18" charset="0"/>
              <a:cs typeface="Times New Roman" panose="02020603050405020304" pitchFamily="18" charset="0"/>
            </a:endParaRPr>
          </a:p>
        </p:txBody>
      </p:sp>
      <p:sp>
        <p:nvSpPr>
          <p:cNvPr id="25" name="Shape 19"/>
          <p:cNvSpPr/>
          <p:nvPr/>
        </p:nvSpPr>
        <p:spPr>
          <a:xfrm>
            <a:off x="4352544" y="4114801"/>
            <a:ext cx="3483864" cy="2450386"/>
          </a:xfrm>
          <a:prstGeom prst="roundRect">
            <a:avLst>
              <a:gd name="adj" fmla="val 3556"/>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26" name="Shape 20"/>
          <p:cNvSpPr/>
          <p:nvPr/>
        </p:nvSpPr>
        <p:spPr>
          <a:xfrm>
            <a:off x="4608576" y="4370833"/>
            <a:ext cx="566928" cy="566928"/>
          </a:xfrm>
          <a:prstGeom prst="ellipse">
            <a:avLst/>
          </a:prstGeom>
          <a:solidFill>
            <a:srgbClr val="0F7285"/>
          </a:solidFill>
          <a:ln w="12700">
            <a:solidFill>
              <a:srgbClr val="0F7285"/>
            </a:solidFill>
            <a:prstDash val="solid"/>
          </a:ln>
        </p:spPr>
        <p:txBody>
          <a:bodyPr/>
          <a:lstStyle/>
          <a:p>
            <a:endParaRPr lang="en-US">
              <a:latin typeface="Arial" panose="020B0604020202020204" pitchFamily="34" charset="0"/>
              <a:cs typeface="Arial" panose="020B0604020202020204" pitchFamily="34" charset="0"/>
            </a:endParaRPr>
          </a:p>
        </p:txBody>
      </p:sp>
      <p:pic>
        <p:nvPicPr>
          <p:cNvPr id="27" name="Image 4" descr="preencoded.png"/>
          <p:cNvPicPr>
            <a:picLocks noChangeAspect="1"/>
          </p:cNvPicPr>
          <p:nvPr/>
        </p:nvPicPr>
        <p:blipFill>
          <a:blip r:embed="rId7"/>
          <a:stretch>
            <a:fillRect/>
          </a:stretch>
        </p:blipFill>
        <p:spPr>
          <a:xfrm>
            <a:off x="4761647" y="4523904"/>
            <a:ext cx="260787" cy="260787"/>
          </a:xfrm>
          <a:prstGeom prst="rect">
            <a:avLst/>
          </a:prstGeom>
        </p:spPr>
      </p:pic>
      <p:sp>
        <p:nvSpPr>
          <p:cNvPr id="28" name="Text 21"/>
          <p:cNvSpPr txBox="1"/>
          <p:nvPr/>
        </p:nvSpPr>
        <p:spPr>
          <a:xfrm>
            <a:off x="4608576" y="5047489"/>
            <a:ext cx="2971800" cy="310896"/>
          </a:xfrm>
          <a:prstGeom prst="rect">
            <a:avLst/>
          </a:prstGeom>
          <a:noFill/>
          <a:ln/>
        </p:spPr>
        <p:txBody>
          <a:bodyPr wrap="square" lIns="0" tIns="0" rIns="0" bIns="0" rtlCol="0" anchor="ctr"/>
          <a:lstStyle/>
          <a:p>
            <a:pPr marL="0" indent="0">
              <a:buNone/>
            </a:pPr>
            <a:r>
              <a:rPr lang="en-US" sz="1600" b="1" dirty="0">
                <a:solidFill>
                  <a:srgbClr val="07323B"/>
                </a:solidFill>
                <a:latin typeface="Times New Roman" panose="02020603050405020304" pitchFamily="18" charset="0"/>
                <a:ea typeface="Calibri" pitchFamily="34" charset="-122"/>
                <a:cs typeface="Times New Roman" panose="02020603050405020304" pitchFamily="18" charset="0"/>
              </a:rPr>
              <a:t>Price It Right</a:t>
            </a:r>
            <a:endParaRPr lang="en-US" sz="1600" dirty="0">
              <a:latin typeface="Times New Roman" panose="02020603050405020304" pitchFamily="18" charset="0"/>
              <a:cs typeface="Times New Roman" panose="02020603050405020304" pitchFamily="18" charset="0"/>
            </a:endParaRPr>
          </a:p>
        </p:txBody>
      </p:sp>
      <p:sp>
        <p:nvSpPr>
          <p:cNvPr id="29" name="Text 22"/>
          <p:cNvSpPr txBox="1"/>
          <p:nvPr/>
        </p:nvSpPr>
        <p:spPr>
          <a:xfrm>
            <a:off x="4608576" y="5446331"/>
            <a:ext cx="2971800" cy="685800"/>
          </a:xfrm>
          <a:prstGeom prst="rect">
            <a:avLst/>
          </a:prstGeom>
          <a:noFill/>
          <a:ln/>
        </p:spPr>
        <p:txBody>
          <a:bodyPr wrap="square" lIns="0" tIns="0" rIns="0" bIns="0" rtlCol="0" anchor="ctr"/>
          <a:lstStyle/>
          <a:p>
            <a:pPr marL="0" indent="0" algn="just">
              <a:buNone/>
            </a:pPr>
            <a:r>
              <a:rPr lang="en-US" sz="1600" dirty="0">
                <a:solidFill>
                  <a:srgbClr val="51666C"/>
                </a:solidFill>
                <a:latin typeface="Times New Roman" panose="02020603050405020304" pitchFamily="18" charset="0"/>
                <a:ea typeface="Calibri" pitchFamily="34" charset="-122"/>
                <a:cs typeface="Times New Roman" panose="02020603050405020304" pitchFamily="18" charset="0"/>
              </a:rPr>
              <a:t>Competitive tariffs, capital subsidies, and up to 100% early-adoption discounts</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4" name="Text 2"/>
          <p:cNvSpPr txBox="1"/>
          <p:nvPr/>
        </p:nvSpPr>
        <p:spPr>
          <a:xfrm>
            <a:off x="594360" y="498348"/>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Who Must Switch, and By When</a:t>
            </a:r>
            <a:endParaRPr lang="en-US" sz="3000" dirty="0">
              <a:latin typeface="Times New Roman" panose="02020603050405020304" pitchFamily="18" charset="0"/>
              <a:cs typeface="Times New Roman" panose="02020603050405020304" pitchFamily="18" charset="0"/>
            </a:endParaRPr>
          </a:p>
        </p:txBody>
      </p:sp>
      <p:graphicFrame>
        <p:nvGraphicFramePr>
          <p:cNvPr id="8" name="Table 0"/>
          <p:cNvGraphicFramePr>
            <a:graphicFrameLocks noGrp="1"/>
          </p:cNvGraphicFramePr>
          <p:nvPr>
            <p:extLst>
              <p:ext uri="{D42A27DB-BD31-4B8C-83A1-F6EECF244321}">
                <p14:modId xmlns:p14="http://schemas.microsoft.com/office/powerpoint/2010/main" val="4202635408"/>
              </p:ext>
            </p:extLst>
          </p:nvPr>
        </p:nvGraphicFramePr>
        <p:xfrm>
          <a:off x="594360" y="1184148"/>
          <a:ext cx="11000232" cy="4151376"/>
        </p:xfrm>
        <a:graphic>
          <a:graphicData uri="http://schemas.openxmlformats.org/drawingml/2006/table">
            <a:tbl>
              <a:tblPr/>
              <a:tblGrid>
                <a:gridCol w="4114800">
                  <a:extLst>
                    <a:ext uri="{9D8B030D-6E8A-4147-A177-3AD203B41FA5}">
                      <a16:colId xmlns:a16="http://schemas.microsoft.com/office/drawing/2014/main" val="20000"/>
                    </a:ext>
                  </a:extLst>
                </a:gridCol>
                <a:gridCol w="6885432">
                  <a:extLst>
                    <a:ext uri="{9D8B030D-6E8A-4147-A177-3AD203B41FA5}">
                      <a16:colId xmlns:a16="http://schemas.microsoft.com/office/drawing/2014/main" val="20001"/>
                    </a:ext>
                  </a:extLst>
                </a:gridCol>
              </a:tblGrid>
              <a:tr h="457200">
                <a:tc>
                  <a:txBody>
                    <a:bodyPr/>
                    <a:lstStyle/>
                    <a:p>
                      <a:pPr marL="0" indent="0" algn="ctr">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Category</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tc>
                  <a:txBody>
                    <a:bodyPr/>
                    <a:lstStyle/>
                    <a:p>
                      <a:pPr marL="0" indent="0" algn="ctr">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Requirement</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extLst>
                  <a:ext uri="{0D108BD9-81ED-4DB2-BD59-A6C34878D82A}">
                    <a16:rowId xmlns:a16="http://schemas.microsoft.com/office/drawing/2014/main" val="10000"/>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Public parks, playgrounds &amp; golf courses</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Blanket mandate within notified Service Areas; golf courses within 18 months</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1"/>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Construction projects ≥ 500 sq. m</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Dust suppression, curing, compaction, machinery and road watering</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2"/>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Commercial complexes G+5 and above</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Anti-smog gun / misting systems from onsite treatment or reclaimed supply</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3"/>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Thermal power plants within 50 km of a compliant STP</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Mandatory use of treated sewage water, in order of proximity</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4"/>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Government schools &amp; buildings</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Cluster-level Decentralised Treatment Systems, phased rollout</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5"/>
                  </a:ext>
                </a:extLst>
              </a:tr>
              <a:tr h="457200">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Vehicle service stations, buses &amp; metro washing</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Reclaimed water use mandatory within notified Service Areas</a:t>
                      </a:r>
                      <a:endParaRPr lang="en-US" sz="1800" dirty="0">
                        <a:latin typeface="Times New Roman" panose="02020603050405020304" pitchFamily="18" charset="0"/>
                        <a:ea typeface="Calibri" charset="0"/>
                        <a:cs typeface="Times New Roman" panose="02020603050405020304" pitchFamily="18" charset="0"/>
                      </a:endParaRPr>
                    </a:p>
                  </a:txBody>
                  <a:tcPr marL="146304" marR="146304" marT="73152" marB="7315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4" name="Text 2"/>
          <p:cNvSpPr txBox="1"/>
          <p:nvPr/>
        </p:nvSpPr>
        <p:spPr>
          <a:xfrm>
            <a:off x="594360" y="430284"/>
            <a:ext cx="11000232" cy="685800"/>
          </a:xfrm>
          <a:prstGeom prst="rect">
            <a:avLst/>
          </a:prstGeom>
          <a:noFill/>
          <a:ln/>
        </p:spPr>
        <p:txBody>
          <a:bodyPr wrap="square" lIns="0" tIns="0" rIns="0" bIns="0" rtlCol="0" anchor="ctr"/>
          <a:lstStyle/>
          <a:p>
            <a:pPr marL="0" indent="0">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Proposed Areas for Further Use — 114.5 MGD Under Planning</a:t>
            </a:r>
            <a:endParaRPr lang="en-US" sz="3000" dirty="0">
              <a:latin typeface="Times New Roman" panose="02020603050405020304" pitchFamily="18" charset="0"/>
              <a:cs typeface="Times New Roman" panose="02020603050405020304" pitchFamily="18" charset="0"/>
            </a:endParaRPr>
          </a:p>
        </p:txBody>
      </p:sp>
      <p:graphicFrame>
        <p:nvGraphicFramePr>
          <p:cNvPr id="9" name="Table 0"/>
          <p:cNvGraphicFramePr>
            <a:graphicFrameLocks noGrp="1"/>
          </p:cNvGraphicFramePr>
          <p:nvPr>
            <p:extLst>
              <p:ext uri="{D42A27DB-BD31-4B8C-83A1-F6EECF244321}">
                <p14:modId xmlns:p14="http://schemas.microsoft.com/office/powerpoint/2010/main" val="384757665"/>
              </p:ext>
            </p:extLst>
          </p:nvPr>
        </p:nvGraphicFramePr>
        <p:xfrm>
          <a:off x="594360" y="1280676"/>
          <a:ext cx="11000232" cy="4279392"/>
        </p:xfrm>
        <a:graphic>
          <a:graphicData uri="http://schemas.openxmlformats.org/drawingml/2006/table">
            <a:tbl>
              <a:tblPr/>
              <a:tblGrid>
                <a:gridCol w="2651760">
                  <a:extLst>
                    <a:ext uri="{9D8B030D-6E8A-4147-A177-3AD203B41FA5}">
                      <a16:colId xmlns:a16="http://schemas.microsoft.com/office/drawing/2014/main" val="20000"/>
                    </a:ext>
                  </a:extLst>
                </a:gridCol>
                <a:gridCol w="6702552">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292608">
                <a:tc>
                  <a:txBody>
                    <a:bodyPr/>
                    <a:lstStyle/>
                    <a:p>
                      <a:pPr marL="0" indent="0" algn="ctr">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Sewage Treatment Plant</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tc>
                  <a:txBody>
                    <a:bodyPr/>
                    <a:lstStyle/>
                    <a:p>
                      <a:pPr marL="0" indent="0" algn="ctr">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Receiving water body / reuse scheme</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tc>
                  <a:txBody>
                    <a:bodyPr/>
                    <a:lstStyle/>
                    <a:p>
                      <a:pPr marL="0" indent="0" algn="ctr">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MGD</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F7285"/>
                    </a:solidFill>
                  </a:tcPr>
                </a:tc>
                <a:extLst>
                  <a:ext uri="{0D108BD9-81ED-4DB2-BD59-A6C34878D82A}">
                    <a16:rowId xmlns:a16="http://schemas.microsoft.com/office/drawing/2014/main" val="10000"/>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Okhla</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NTPC Eco-Park; lake at Okhla STP</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33.0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1"/>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Rohini Sector 25</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Lakes 1 &amp; 2 at Rohini</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15.0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2"/>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Rithala</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Iradat Nagar</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15.0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3"/>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Nilothi</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Nilothi Lake</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10.0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4"/>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Narela</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Bakoli / Baktawarpur farmhouses; Tikri Khurd Lake</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6.5</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5"/>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Ghitorni</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Sultanpur, Aya Nagar, Dera Mandi, Jaunapur farmhouses</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6"/>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Kapashera</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Pushpanjali &amp; Westend Green farmhouses</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7"/>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Pappankalan</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Lakes at Pappankalan, Najafgarh, Dwarka WTP sites</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8"/>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Chilla</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Lake at Shahdara link drain</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5.0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09"/>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Vasant Kunj</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Mall Road, Gawa, Gadaipur farmhouses &amp; other areas</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3.0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10"/>
                  </a:ext>
                </a:extLst>
              </a:tr>
              <a:tr h="292608">
                <a:tc>
                  <a:txBody>
                    <a:bodyPr/>
                    <a:lstStyle/>
                    <a:p>
                      <a:pPr marL="0" indent="0">
                        <a:buNone/>
                      </a:pPr>
                      <a:r>
                        <a:rPr lang="en-US" sz="1800" b="1" dirty="0">
                          <a:solidFill>
                            <a:srgbClr val="07323B"/>
                          </a:solidFill>
                          <a:latin typeface="Times New Roman" panose="02020603050405020304" pitchFamily="18" charset="0"/>
                          <a:ea typeface="Calibri" pitchFamily="34" charset="-122"/>
                          <a:cs typeface="Times New Roman" panose="02020603050405020304" pitchFamily="18" charset="0"/>
                        </a:rPr>
                        <a:t>Mehrauli</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buNone/>
                      </a:pPr>
                      <a:r>
                        <a:rPr lang="en-US" sz="1800" dirty="0">
                          <a:solidFill>
                            <a:srgbClr val="51666C"/>
                          </a:solidFill>
                          <a:latin typeface="Times New Roman" panose="02020603050405020304" pitchFamily="18" charset="0"/>
                          <a:ea typeface="Calibri" pitchFamily="34" charset="-122"/>
                          <a:cs typeface="Times New Roman" panose="02020603050405020304" pitchFamily="18" charset="0"/>
                        </a:rPr>
                        <a:t>Chhatarpur farmhouses</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tc>
                  <a:txBody>
                    <a:bodyPr/>
                    <a:lstStyle/>
                    <a:p>
                      <a:pPr marL="0" indent="0" algn="r">
                        <a:buNone/>
                      </a:pPr>
                      <a:r>
                        <a:rPr lang="en-US" sz="1800" b="1" dirty="0">
                          <a:solidFill>
                            <a:srgbClr val="0A5361"/>
                          </a:solidFill>
                          <a:latin typeface="Times New Roman" panose="02020603050405020304" pitchFamily="18" charset="0"/>
                          <a:ea typeface="Calibri" pitchFamily="34" charset="-122"/>
                          <a:cs typeface="Times New Roman" panose="02020603050405020304" pitchFamily="18" charset="0"/>
                        </a:rPr>
                        <a:t>2.0</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noFill/>
                  </a:tcPr>
                </a:tc>
                <a:extLst>
                  <a:ext uri="{0D108BD9-81ED-4DB2-BD59-A6C34878D82A}">
                    <a16:rowId xmlns:a16="http://schemas.microsoft.com/office/drawing/2014/main" val="10011"/>
                  </a:ext>
                </a:extLst>
              </a:tr>
              <a:tr h="292608">
                <a:tc>
                  <a:txBody>
                    <a:bodyPr/>
                    <a:lstStyle/>
                    <a:p>
                      <a:pPr marL="0" indent="0">
                        <a:buNone/>
                      </a:pPr>
                      <a:r>
                        <a:rPr lang="en-US" sz="1800" b="1" dirty="0">
                          <a:solidFill>
                            <a:srgbClr val="FFFFFF"/>
                          </a:solidFill>
                          <a:latin typeface="Times New Roman" panose="02020603050405020304" pitchFamily="18" charset="0"/>
                          <a:ea typeface="Calibri" pitchFamily="34" charset="-122"/>
                          <a:cs typeface="Times New Roman" panose="02020603050405020304" pitchFamily="18" charset="0"/>
                        </a:rPr>
                        <a:t>Total</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7323B"/>
                    </a:solidFill>
                  </a:tcPr>
                </a:tc>
                <a:tc>
                  <a:txBody>
                    <a:bodyPr/>
                    <a:lstStyle/>
                    <a:p>
                      <a:pPr marL="0" indent="0">
                        <a:buNone/>
                      </a:pP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7323B"/>
                    </a:solidFill>
                  </a:tcPr>
                </a:tc>
                <a:tc>
                  <a:txBody>
                    <a:bodyPr/>
                    <a:lstStyle/>
                    <a:p>
                      <a:pPr marL="0" indent="0" algn="r">
                        <a:buNone/>
                      </a:pPr>
                      <a:r>
                        <a:rPr lang="en-US" sz="1800" b="1" dirty="0">
                          <a:solidFill>
                            <a:srgbClr val="5CC0A8"/>
                          </a:solidFill>
                          <a:latin typeface="Times New Roman" panose="02020603050405020304" pitchFamily="18" charset="0"/>
                          <a:ea typeface="Calibri" pitchFamily="34" charset="-122"/>
                          <a:cs typeface="Times New Roman" panose="02020603050405020304" pitchFamily="18" charset="0"/>
                        </a:rPr>
                        <a:t>114.5</a:t>
                      </a:r>
                      <a:endParaRPr lang="en-US" sz="1800" dirty="0">
                        <a:latin typeface="Times New Roman" panose="02020603050405020304" pitchFamily="18" charset="0"/>
                        <a:ea typeface="Calibri" charset="0"/>
                        <a:cs typeface="Times New Roman" panose="02020603050405020304" pitchFamily="18" charset="0"/>
                      </a:endParaRPr>
                    </a:p>
                  </a:txBody>
                  <a:tcPr marL="128016" marR="128016" marT="27432" marB="27432" anchor="ctr">
                    <a:lnL w="12700" cap="flat" cmpd="sng" algn="ctr">
                      <a:solidFill>
                        <a:srgbClr val="DCE7E8"/>
                      </a:solidFill>
                      <a:prstDash val="solid"/>
                      <a:round/>
                      <a:headEnd type="none" w="med" len="med"/>
                      <a:tailEnd type="none" w="med" len="med"/>
                    </a:lnL>
                    <a:lnR w="12700" cap="flat" cmpd="sng" algn="ctr">
                      <a:solidFill>
                        <a:srgbClr val="DCE7E8"/>
                      </a:solidFill>
                      <a:prstDash val="solid"/>
                      <a:round/>
                      <a:headEnd type="none" w="med" len="med"/>
                      <a:tailEnd type="none" w="med" len="med"/>
                    </a:lnR>
                    <a:lnT w="12700" cap="flat" cmpd="sng" algn="ctr">
                      <a:solidFill>
                        <a:srgbClr val="DCE7E8"/>
                      </a:solidFill>
                      <a:prstDash val="solid"/>
                      <a:round/>
                      <a:headEnd type="none" w="med" len="med"/>
                      <a:tailEnd type="none" w="med" len="med"/>
                    </a:lnT>
                    <a:lnB w="12700" cap="flat" cmpd="sng" algn="ctr">
                      <a:solidFill>
                        <a:srgbClr val="DCE7E8"/>
                      </a:solidFill>
                      <a:prstDash val="solid"/>
                      <a:round/>
                      <a:headEnd type="none" w="med" len="med"/>
                      <a:tailEnd type="none" w="med" len="med"/>
                    </a:lnB>
                    <a:solidFill>
                      <a:srgbClr val="07323B"/>
                    </a:solidFill>
                  </a:tcPr>
                </a:tc>
                <a:extLst>
                  <a:ext uri="{0D108BD9-81ED-4DB2-BD59-A6C34878D82A}">
                    <a16:rowId xmlns:a16="http://schemas.microsoft.com/office/drawing/2014/main" val="10012"/>
                  </a:ext>
                </a:extLst>
              </a:tr>
            </a:tbl>
          </a:graphicData>
        </a:graphic>
      </p:graphicFrame>
      <p:sp>
        <p:nvSpPr>
          <p:cNvPr id="6" name="Shape 3"/>
          <p:cNvSpPr/>
          <p:nvPr/>
        </p:nvSpPr>
        <p:spPr>
          <a:xfrm>
            <a:off x="594360" y="5577324"/>
            <a:ext cx="11000232" cy="621792"/>
          </a:xfrm>
          <a:prstGeom prst="roundRect">
            <a:avLst>
              <a:gd name="adj" fmla="val 11765"/>
            </a:avLst>
          </a:prstGeom>
          <a:solidFill>
            <a:srgbClr val="E4F2EE"/>
          </a:solidFill>
          <a:ln w="12700">
            <a:solidFill>
              <a:srgbClr val="E4F2EE"/>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7" name="Text 4"/>
          <p:cNvSpPr txBox="1"/>
          <p:nvPr/>
        </p:nvSpPr>
        <p:spPr>
          <a:xfrm>
            <a:off x="914400" y="5541780"/>
            <a:ext cx="10360152" cy="512064"/>
          </a:xfrm>
          <a:prstGeom prst="rect">
            <a:avLst/>
          </a:prstGeom>
          <a:noFill/>
          <a:ln/>
        </p:spPr>
        <p:txBody>
          <a:bodyPr wrap="square" lIns="0" tIns="0" rIns="0" bIns="0" rtlCol="0" anchor="ctr"/>
          <a:lstStyle/>
          <a:p>
            <a:pPr marL="0" indent="0">
              <a:buNone/>
            </a:pPr>
            <a:r>
              <a:rPr lang="en-US" b="1" dirty="0">
                <a:solidFill>
                  <a:srgbClr val="0A5361"/>
                </a:solidFill>
                <a:latin typeface="Times New Roman" panose="02020603050405020304" pitchFamily="18" charset="0"/>
                <a:ea typeface="Calibri" pitchFamily="34" charset="-122"/>
                <a:cs typeface="Times New Roman" panose="02020603050405020304" pitchFamily="18" charset="0"/>
              </a:rPr>
              <a:t>Plus 90 MGD   </a:t>
            </a:r>
            <a:r>
              <a:rPr lang="en-US" dirty="0">
                <a:solidFill>
                  <a:srgbClr val="0A5361"/>
                </a:solidFill>
                <a:latin typeface="Times New Roman" panose="02020603050405020304" pitchFamily="18" charset="0"/>
                <a:ea typeface="Calibri" pitchFamily="34" charset="-122"/>
                <a:cs typeface="Times New Roman" panose="02020603050405020304" pitchFamily="18" charset="0"/>
              </a:rPr>
              <a:t>expected from new Decentralised STPs (DSTPs) coming online in the years ahead.</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4" name="Text 2"/>
          <p:cNvSpPr txBox="1"/>
          <p:nvPr/>
        </p:nvSpPr>
        <p:spPr>
          <a:xfrm>
            <a:off x="589788" y="500634"/>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The Path to 100% Coverage</a:t>
            </a:r>
            <a:endParaRPr lang="en-US" sz="3000" dirty="0">
              <a:latin typeface="Times New Roman" panose="02020603050405020304" pitchFamily="18" charset="0"/>
              <a:cs typeface="Times New Roman" panose="02020603050405020304" pitchFamily="18" charset="0"/>
            </a:endParaRPr>
          </a:p>
        </p:txBody>
      </p:sp>
      <p:sp>
        <p:nvSpPr>
          <p:cNvPr id="18" name="Shape 16"/>
          <p:cNvSpPr/>
          <p:nvPr/>
        </p:nvSpPr>
        <p:spPr>
          <a:xfrm>
            <a:off x="4352544" y="1341293"/>
            <a:ext cx="3483864" cy="3977640"/>
          </a:xfrm>
          <a:prstGeom prst="roundRect">
            <a:avLst>
              <a:gd name="adj" fmla="val 2100"/>
            </a:avLst>
          </a:prstGeom>
          <a:solidFill>
            <a:srgbClr val="F1F6F6"/>
          </a:solidFill>
          <a:ln w="12700">
            <a:solidFill>
              <a:srgbClr val="F1F6F6"/>
            </a:solidFill>
            <a:prstDash val="solid"/>
          </a:ln>
        </p:spPr>
        <p:txBody>
          <a:bodyPr/>
          <a:lstStyle/>
          <a:p>
            <a:endParaRPr lang="en-US" sz="2400" dirty="0">
              <a:latin typeface="Times New Roman" panose="02020603050405020304" pitchFamily="18" charset="0"/>
              <a:cs typeface="Times New Roman" panose="02020603050405020304" pitchFamily="18" charset="0"/>
            </a:endParaRPr>
          </a:p>
        </p:txBody>
      </p:sp>
      <p:sp>
        <p:nvSpPr>
          <p:cNvPr id="19" name="Shape 17"/>
          <p:cNvSpPr/>
          <p:nvPr/>
        </p:nvSpPr>
        <p:spPr>
          <a:xfrm>
            <a:off x="4352544" y="1341293"/>
            <a:ext cx="3483864" cy="566928"/>
          </a:xfrm>
          <a:prstGeom prst="roundRect">
            <a:avLst>
              <a:gd name="adj" fmla="val 12903"/>
            </a:avLst>
          </a:prstGeom>
          <a:solidFill>
            <a:srgbClr val="0F7285"/>
          </a:solidFill>
          <a:ln w="12700">
            <a:solidFill>
              <a:srgbClr val="0F7285"/>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20" name="Text 18"/>
          <p:cNvSpPr txBox="1"/>
          <p:nvPr/>
        </p:nvSpPr>
        <p:spPr>
          <a:xfrm>
            <a:off x="4581144" y="1341293"/>
            <a:ext cx="3017520" cy="566928"/>
          </a:xfrm>
          <a:prstGeom prst="rect">
            <a:avLst/>
          </a:prstGeom>
          <a:noFill/>
          <a:ln/>
        </p:spPr>
        <p:txBody>
          <a:bodyPr wrap="square" lIns="0" tIns="0" rIns="0" bIns="0" rtlCol="0" anchor="ctr"/>
          <a:lstStyle/>
          <a:p>
            <a:pPr marL="0" indent="0" algn="ctr">
              <a:buNone/>
            </a:pPr>
            <a:r>
              <a:rPr lang="en-US" sz="1600" b="1" dirty="0">
                <a:solidFill>
                  <a:srgbClr val="FFFFFF"/>
                </a:solidFill>
                <a:latin typeface="Times New Roman" panose="02020603050405020304" pitchFamily="18" charset="0"/>
                <a:ea typeface="Calibri" pitchFamily="34" charset="-122"/>
                <a:cs typeface="Times New Roman" panose="02020603050405020304" pitchFamily="18" charset="0"/>
              </a:rPr>
              <a:t>Bulk consumer substitution</a:t>
            </a:r>
            <a:endParaRPr lang="en-US" sz="1600" dirty="0">
              <a:latin typeface="Times New Roman" panose="02020603050405020304" pitchFamily="18" charset="0"/>
              <a:cs typeface="Times New Roman" panose="02020603050405020304" pitchFamily="18" charset="0"/>
            </a:endParaRPr>
          </a:p>
        </p:txBody>
      </p:sp>
      <p:sp>
        <p:nvSpPr>
          <p:cNvPr id="21" name="Text 19"/>
          <p:cNvSpPr txBox="1"/>
          <p:nvPr/>
        </p:nvSpPr>
        <p:spPr>
          <a:xfrm>
            <a:off x="4581144" y="2081957"/>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2027</a:t>
            </a:r>
            <a:endParaRPr lang="en-US" sz="1600" dirty="0">
              <a:latin typeface="Arial" panose="020B0604020202020204" pitchFamily="34" charset="0"/>
              <a:cs typeface="Arial" panose="020B0604020202020204" pitchFamily="34" charset="0"/>
            </a:endParaRPr>
          </a:p>
        </p:txBody>
      </p:sp>
      <p:sp>
        <p:nvSpPr>
          <p:cNvPr id="22" name="Text 20"/>
          <p:cNvSpPr txBox="1"/>
          <p:nvPr/>
        </p:nvSpPr>
        <p:spPr>
          <a:xfrm>
            <a:off x="6501384" y="2081957"/>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30%</a:t>
            </a:r>
            <a:endParaRPr lang="en-US" sz="1600" dirty="0">
              <a:latin typeface="Arial" panose="020B0604020202020204" pitchFamily="34" charset="0"/>
              <a:cs typeface="Arial" panose="020B0604020202020204" pitchFamily="34" charset="0"/>
            </a:endParaRPr>
          </a:p>
        </p:txBody>
      </p:sp>
      <p:sp>
        <p:nvSpPr>
          <p:cNvPr id="23" name="Text 21"/>
          <p:cNvSpPr txBox="1"/>
          <p:nvPr/>
        </p:nvSpPr>
        <p:spPr>
          <a:xfrm>
            <a:off x="4581144" y="2388281"/>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2028</a:t>
            </a:r>
            <a:endParaRPr lang="en-US" sz="1600" dirty="0">
              <a:latin typeface="Arial" panose="020B0604020202020204" pitchFamily="34" charset="0"/>
              <a:cs typeface="Arial" panose="020B0604020202020204" pitchFamily="34" charset="0"/>
            </a:endParaRPr>
          </a:p>
        </p:txBody>
      </p:sp>
      <p:sp>
        <p:nvSpPr>
          <p:cNvPr id="24" name="Text 22"/>
          <p:cNvSpPr txBox="1"/>
          <p:nvPr/>
        </p:nvSpPr>
        <p:spPr>
          <a:xfrm>
            <a:off x="6501384" y="2388281"/>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40%</a:t>
            </a:r>
            <a:endParaRPr lang="en-US" sz="1600" dirty="0">
              <a:latin typeface="Arial" panose="020B0604020202020204" pitchFamily="34" charset="0"/>
              <a:cs typeface="Arial" panose="020B0604020202020204" pitchFamily="34" charset="0"/>
            </a:endParaRPr>
          </a:p>
        </p:txBody>
      </p:sp>
      <p:sp>
        <p:nvSpPr>
          <p:cNvPr id="25" name="Text 23"/>
          <p:cNvSpPr txBox="1"/>
          <p:nvPr/>
        </p:nvSpPr>
        <p:spPr>
          <a:xfrm>
            <a:off x="4581144" y="2694605"/>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2029</a:t>
            </a:r>
            <a:endParaRPr lang="en-US" sz="1600" dirty="0">
              <a:latin typeface="Arial" panose="020B0604020202020204" pitchFamily="34" charset="0"/>
              <a:cs typeface="Arial" panose="020B0604020202020204" pitchFamily="34" charset="0"/>
            </a:endParaRPr>
          </a:p>
        </p:txBody>
      </p:sp>
      <p:sp>
        <p:nvSpPr>
          <p:cNvPr id="26" name="Text 24"/>
          <p:cNvSpPr txBox="1"/>
          <p:nvPr/>
        </p:nvSpPr>
        <p:spPr>
          <a:xfrm>
            <a:off x="6501384" y="2694605"/>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50%</a:t>
            </a:r>
            <a:endParaRPr lang="en-US" sz="1600" dirty="0">
              <a:latin typeface="Arial" panose="020B0604020202020204" pitchFamily="34" charset="0"/>
              <a:cs typeface="Arial" panose="020B0604020202020204" pitchFamily="34" charset="0"/>
            </a:endParaRPr>
          </a:p>
        </p:txBody>
      </p:sp>
      <p:sp>
        <p:nvSpPr>
          <p:cNvPr id="27" name="Text 25"/>
          <p:cNvSpPr txBox="1"/>
          <p:nvPr/>
        </p:nvSpPr>
        <p:spPr>
          <a:xfrm>
            <a:off x="4581144" y="3000929"/>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2030</a:t>
            </a:r>
            <a:endParaRPr lang="en-US" sz="1600" dirty="0">
              <a:latin typeface="Arial" panose="020B0604020202020204" pitchFamily="34" charset="0"/>
              <a:cs typeface="Arial" panose="020B0604020202020204" pitchFamily="34" charset="0"/>
            </a:endParaRPr>
          </a:p>
        </p:txBody>
      </p:sp>
      <p:sp>
        <p:nvSpPr>
          <p:cNvPr id="28" name="Text 26"/>
          <p:cNvSpPr txBox="1"/>
          <p:nvPr/>
        </p:nvSpPr>
        <p:spPr>
          <a:xfrm>
            <a:off x="6501384" y="3000929"/>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60%</a:t>
            </a:r>
            <a:endParaRPr lang="en-US" sz="1600" dirty="0">
              <a:latin typeface="Arial" panose="020B0604020202020204" pitchFamily="34" charset="0"/>
              <a:cs typeface="Arial" panose="020B0604020202020204" pitchFamily="34" charset="0"/>
            </a:endParaRPr>
          </a:p>
        </p:txBody>
      </p:sp>
      <p:sp>
        <p:nvSpPr>
          <p:cNvPr id="29" name="Text 27"/>
          <p:cNvSpPr txBox="1"/>
          <p:nvPr/>
        </p:nvSpPr>
        <p:spPr>
          <a:xfrm>
            <a:off x="4581144" y="3307253"/>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2031</a:t>
            </a:r>
            <a:endParaRPr lang="en-US" sz="1600" dirty="0">
              <a:latin typeface="Arial" panose="020B0604020202020204" pitchFamily="34" charset="0"/>
              <a:cs typeface="Arial" panose="020B0604020202020204" pitchFamily="34" charset="0"/>
            </a:endParaRPr>
          </a:p>
        </p:txBody>
      </p:sp>
      <p:sp>
        <p:nvSpPr>
          <p:cNvPr id="30" name="Text 28"/>
          <p:cNvSpPr txBox="1"/>
          <p:nvPr/>
        </p:nvSpPr>
        <p:spPr>
          <a:xfrm>
            <a:off x="6501384" y="3307253"/>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70%</a:t>
            </a:r>
            <a:endParaRPr lang="en-US" sz="1600" dirty="0">
              <a:latin typeface="Arial" panose="020B0604020202020204" pitchFamily="34" charset="0"/>
              <a:cs typeface="Arial" panose="020B0604020202020204" pitchFamily="34" charset="0"/>
            </a:endParaRPr>
          </a:p>
        </p:txBody>
      </p:sp>
      <p:sp>
        <p:nvSpPr>
          <p:cNvPr id="31" name="Text 29"/>
          <p:cNvSpPr txBox="1"/>
          <p:nvPr/>
        </p:nvSpPr>
        <p:spPr>
          <a:xfrm>
            <a:off x="4581144" y="3613577"/>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2032</a:t>
            </a:r>
            <a:endParaRPr lang="en-US" sz="1600" dirty="0">
              <a:latin typeface="Arial" panose="020B0604020202020204" pitchFamily="34" charset="0"/>
              <a:cs typeface="Arial" panose="020B0604020202020204" pitchFamily="34" charset="0"/>
            </a:endParaRPr>
          </a:p>
        </p:txBody>
      </p:sp>
      <p:sp>
        <p:nvSpPr>
          <p:cNvPr id="32" name="Text 30"/>
          <p:cNvSpPr txBox="1"/>
          <p:nvPr/>
        </p:nvSpPr>
        <p:spPr>
          <a:xfrm>
            <a:off x="6501384" y="3613577"/>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80%</a:t>
            </a:r>
            <a:endParaRPr lang="en-US" sz="1600" dirty="0">
              <a:latin typeface="Arial" panose="020B0604020202020204" pitchFamily="34" charset="0"/>
              <a:cs typeface="Arial" panose="020B0604020202020204" pitchFamily="34" charset="0"/>
            </a:endParaRPr>
          </a:p>
        </p:txBody>
      </p:sp>
      <p:sp>
        <p:nvSpPr>
          <p:cNvPr id="33" name="Text 31"/>
          <p:cNvSpPr txBox="1"/>
          <p:nvPr/>
        </p:nvSpPr>
        <p:spPr>
          <a:xfrm>
            <a:off x="4581144" y="3919901"/>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2033</a:t>
            </a:r>
            <a:endParaRPr lang="en-US" sz="1600" dirty="0">
              <a:latin typeface="Arial" panose="020B0604020202020204" pitchFamily="34" charset="0"/>
              <a:cs typeface="Arial" panose="020B0604020202020204" pitchFamily="34" charset="0"/>
            </a:endParaRPr>
          </a:p>
        </p:txBody>
      </p:sp>
      <p:sp>
        <p:nvSpPr>
          <p:cNvPr id="34" name="Text 32"/>
          <p:cNvSpPr txBox="1"/>
          <p:nvPr/>
        </p:nvSpPr>
        <p:spPr>
          <a:xfrm>
            <a:off x="6501384" y="3919901"/>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85%</a:t>
            </a:r>
            <a:endParaRPr lang="en-US" sz="1600" dirty="0">
              <a:latin typeface="Arial" panose="020B0604020202020204" pitchFamily="34" charset="0"/>
              <a:cs typeface="Arial" panose="020B0604020202020204" pitchFamily="34" charset="0"/>
            </a:endParaRPr>
          </a:p>
        </p:txBody>
      </p:sp>
      <p:sp>
        <p:nvSpPr>
          <p:cNvPr id="35" name="Text 33"/>
          <p:cNvSpPr txBox="1"/>
          <p:nvPr/>
        </p:nvSpPr>
        <p:spPr>
          <a:xfrm>
            <a:off x="4581144" y="4226225"/>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2034</a:t>
            </a:r>
            <a:endParaRPr lang="en-US" sz="1600" dirty="0">
              <a:latin typeface="Arial" panose="020B0604020202020204" pitchFamily="34" charset="0"/>
              <a:cs typeface="Arial" panose="020B0604020202020204" pitchFamily="34" charset="0"/>
            </a:endParaRPr>
          </a:p>
        </p:txBody>
      </p:sp>
      <p:sp>
        <p:nvSpPr>
          <p:cNvPr id="36" name="Text 34"/>
          <p:cNvSpPr txBox="1"/>
          <p:nvPr/>
        </p:nvSpPr>
        <p:spPr>
          <a:xfrm>
            <a:off x="6501384" y="4226225"/>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90%</a:t>
            </a:r>
            <a:endParaRPr lang="en-US" sz="1600" dirty="0">
              <a:latin typeface="Arial" panose="020B0604020202020204" pitchFamily="34" charset="0"/>
              <a:cs typeface="Arial" panose="020B0604020202020204" pitchFamily="34" charset="0"/>
            </a:endParaRPr>
          </a:p>
        </p:txBody>
      </p:sp>
      <p:sp>
        <p:nvSpPr>
          <p:cNvPr id="37" name="Text 35"/>
          <p:cNvSpPr txBox="1"/>
          <p:nvPr/>
        </p:nvSpPr>
        <p:spPr>
          <a:xfrm>
            <a:off x="4581144" y="4532549"/>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2035</a:t>
            </a:r>
            <a:endParaRPr lang="en-US" sz="1600" dirty="0">
              <a:latin typeface="Arial" panose="020B0604020202020204" pitchFamily="34" charset="0"/>
              <a:cs typeface="Arial" panose="020B0604020202020204" pitchFamily="34" charset="0"/>
            </a:endParaRPr>
          </a:p>
        </p:txBody>
      </p:sp>
      <p:sp>
        <p:nvSpPr>
          <p:cNvPr id="38" name="Text 36"/>
          <p:cNvSpPr txBox="1"/>
          <p:nvPr/>
        </p:nvSpPr>
        <p:spPr>
          <a:xfrm>
            <a:off x="6501384" y="4532549"/>
            <a:ext cx="1097280" cy="274320"/>
          </a:xfrm>
          <a:prstGeom prst="rect">
            <a:avLst/>
          </a:prstGeom>
          <a:noFill/>
          <a:ln/>
        </p:spPr>
        <p:txBody>
          <a:bodyPr wrap="square" lIns="0" tIns="0" rIns="0" bIns="0" rtlCol="0" anchor="ctr"/>
          <a:lstStyle/>
          <a:p>
            <a:pPr marL="0" indent="0" algn="r">
              <a:buNone/>
            </a:pPr>
            <a:r>
              <a:rPr lang="en-US" sz="1600" b="1" dirty="0">
                <a:solidFill>
                  <a:srgbClr val="07323B"/>
                </a:solidFill>
                <a:latin typeface="Arial" panose="020B0604020202020204" pitchFamily="34" charset="0"/>
                <a:ea typeface="Calibri" pitchFamily="34" charset="-122"/>
                <a:cs typeface="Arial" panose="020B0604020202020204" pitchFamily="34" charset="0"/>
              </a:rPr>
              <a:t>95%</a:t>
            </a:r>
            <a:endParaRPr lang="en-US" sz="1600" dirty="0">
              <a:latin typeface="Arial" panose="020B0604020202020204" pitchFamily="34" charset="0"/>
              <a:cs typeface="Arial" panose="020B0604020202020204" pitchFamily="34" charset="0"/>
            </a:endParaRPr>
          </a:p>
        </p:txBody>
      </p:sp>
      <p:sp>
        <p:nvSpPr>
          <p:cNvPr id="39" name="Text 37"/>
          <p:cNvSpPr txBox="1"/>
          <p:nvPr/>
        </p:nvSpPr>
        <p:spPr>
          <a:xfrm>
            <a:off x="4581144" y="4838873"/>
            <a:ext cx="1920240" cy="274320"/>
          </a:xfrm>
          <a:prstGeom prst="rect">
            <a:avLst/>
          </a:prstGeom>
          <a:noFill/>
          <a:ln/>
        </p:spPr>
        <p:txBody>
          <a:bodyPr wrap="square" lIns="0" tIns="0" rIns="0" bIns="0" rtlCol="0" anchor="ctr"/>
          <a:lstStyle/>
          <a:p>
            <a:pPr marL="0" indent="0">
              <a:buNone/>
            </a:pPr>
            <a:r>
              <a:rPr lang="en-US" sz="1600" dirty="0">
                <a:solidFill>
                  <a:srgbClr val="51666C"/>
                </a:solidFill>
                <a:latin typeface="Arial" panose="020B0604020202020204" pitchFamily="34" charset="0"/>
                <a:ea typeface="Calibri" pitchFamily="34" charset="-122"/>
                <a:cs typeface="Arial" panose="020B0604020202020204" pitchFamily="34" charset="0"/>
              </a:rPr>
              <a:t>By 2036</a:t>
            </a:r>
            <a:endParaRPr lang="en-US" sz="1600" dirty="0">
              <a:latin typeface="Arial" panose="020B0604020202020204" pitchFamily="34" charset="0"/>
              <a:cs typeface="Arial" panose="020B0604020202020204" pitchFamily="34" charset="0"/>
            </a:endParaRPr>
          </a:p>
        </p:txBody>
      </p:sp>
      <p:sp>
        <p:nvSpPr>
          <p:cNvPr id="40" name="Text 38"/>
          <p:cNvSpPr txBox="1"/>
          <p:nvPr/>
        </p:nvSpPr>
        <p:spPr>
          <a:xfrm>
            <a:off x="6501384" y="4838873"/>
            <a:ext cx="1097280" cy="274320"/>
          </a:xfrm>
          <a:prstGeom prst="rect">
            <a:avLst/>
          </a:prstGeom>
          <a:noFill/>
          <a:ln/>
        </p:spPr>
        <p:txBody>
          <a:bodyPr wrap="square" lIns="0" tIns="0" rIns="0" bIns="0" rtlCol="0" anchor="ctr"/>
          <a:lstStyle/>
          <a:p>
            <a:pPr marL="0" indent="0" algn="r">
              <a:buNone/>
            </a:pPr>
            <a:r>
              <a:rPr lang="en-US" sz="1600" b="1" dirty="0">
                <a:solidFill>
                  <a:srgbClr val="0A5361"/>
                </a:solidFill>
                <a:latin typeface="Arial" panose="020B0604020202020204" pitchFamily="34" charset="0"/>
                <a:ea typeface="Calibri" pitchFamily="34" charset="-122"/>
                <a:cs typeface="Arial" panose="020B0604020202020204" pitchFamily="34" charset="0"/>
              </a:rPr>
              <a:t>100%</a:t>
            </a:r>
            <a:endParaRPr lang="en-US" sz="1600" dirty="0">
              <a:latin typeface="Arial" panose="020B0604020202020204" pitchFamily="34" charset="0"/>
              <a:cs typeface="Arial" panose="020B0604020202020204" pitchFamily="34" charset="0"/>
            </a:endParaRPr>
          </a:p>
        </p:txBody>
      </p:sp>
      <p:sp>
        <p:nvSpPr>
          <p:cNvPr id="50" name="Text 48"/>
          <p:cNvSpPr txBox="1"/>
          <p:nvPr/>
        </p:nvSpPr>
        <p:spPr>
          <a:xfrm>
            <a:off x="594360" y="5989320"/>
            <a:ext cx="11000232" cy="320040"/>
          </a:xfrm>
          <a:prstGeom prst="rect">
            <a:avLst/>
          </a:prstGeom>
          <a:noFill/>
          <a:ln/>
        </p:spPr>
        <p:txBody>
          <a:bodyPr wrap="square" lIns="0" tIns="0" rIns="0" bIns="0" rtlCol="0" anchor="ctr"/>
          <a:lstStyle/>
          <a:p>
            <a:pPr marL="0" indent="0" algn="ctr">
              <a:buNone/>
            </a:pPr>
            <a:r>
              <a:rPr lang="en-US" sz="1150" i="1" dirty="0">
                <a:solidFill>
                  <a:srgbClr val="7C8E93"/>
                </a:solidFill>
                <a:latin typeface="Calibri" pitchFamily="34" charset="0"/>
                <a:ea typeface="Calibri" pitchFamily="34" charset="-122"/>
                <a:cs typeface="Calibri" pitchFamily="34" charset="-120"/>
              </a:rPr>
              <a:t>Base year (2026): approximately 25% of available reclaimed water is currently in beneficial use.</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4" name="Text 2"/>
          <p:cNvSpPr txBox="1"/>
          <p:nvPr/>
        </p:nvSpPr>
        <p:spPr>
          <a:xfrm>
            <a:off x="594360" y="617220"/>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Financing the Transition</a:t>
            </a:r>
            <a:endParaRPr lang="en-US" sz="3000" dirty="0">
              <a:latin typeface="Times New Roman" panose="02020603050405020304" pitchFamily="18" charset="0"/>
              <a:cs typeface="Times New Roman" panose="02020603050405020304" pitchFamily="18" charset="0"/>
            </a:endParaRPr>
          </a:p>
        </p:txBody>
      </p:sp>
      <p:sp>
        <p:nvSpPr>
          <p:cNvPr id="5" name="Shape 3"/>
          <p:cNvSpPr/>
          <p:nvPr/>
        </p:nvSpPr>
        <p:spPr>
          <a:xfrm>
            <a:off x="594360" y="1259099"/>
            <a:ext cx="5349240" cy="3063240"/>
          </a:xfrm>
          <a:prstGeom prst="roundRect">
            <a:avLst>
              <a:gd name="adj" fmla="val 2388"/>
            </a:avLst>
          </a:prstGeom>
          <a:solidFill>
            <a:srgbClr val="F1F6F6"/>
          </a:solidFill>
          <a:ln w="12700">
            <a:solidFill>
              <a:srgbClr val="F1F6F6"/>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6" name="Text 4"/>
          <p:cNvSpPr txBox="1"/>
          <p:nvPr/>
        </p:nvSpPr>
        <p:spPr>
          <a:xfrm>
            <a:off x="868680" y="1441979"/>
            <a:ext cx="4754880" cy="292608"/>
          </a:xfrm>
          <a:prstGeom prst="rect">
            <a:avLst/>
          </a:prstGeom>
          <a:noFill/>
          <a:ln/>
        </p:spPr>
        <p:txBody>
          <a:bodyPr wrap="square" lIns="0" tIns="0" rIns="0" bIns="0" rtlCol="0" anchor="ctr"/>
          <a:lstStyle/>
          <a:p>
            <a:pPr marL="0" indent="0">
              <a:buNone/>
            </a:pPr>
            <a:r>
              <a:rPr lang="en-US" b="1" dirty="0">
                <a:solidFill>
                  <a:srgbClr val="07323B"/>
                </a:solidFill>
                <a:latin typeface="Times New Roman" panose="02020603050405020304" pitchFamily="18" charset="0"/>
                <a:ea typeface="Calibri" pitchFamily="34" charset="-122"/>
                <a:cs typeface="Times New Roman" panose="02020603050405020304" pitchFamily="18" charset="0"/>
              </a:rPr>
              <a:t>Investment areas</a:t>
            </a:r>
            <a:endParaRPr lang="en-US" dirty="0">
              <a:latin typeface="Times New Roman" panose="02020603050405020304" pitchFamily="18" charset="0"/>
              <a:cs typeface="Times New Roman" panose="02020603050405020304" pitchFamily="18" charset="0"/>
            </a:endParaRPr>
          </a:p>
        </p:txBody>
      </p:sp>
      <p:sp>
        <p:nvSpPr>
          <p:cNvPr id="7" name="Text 5"/>
          <p:cNvSpPr txBox="1"/>
          <p:nvPr/>
        </p:nvSpPr>
        <p:spPr>
          <a:xfrm>
            <a:off x="868680" y="1853459"/>
            <a:ext cx="4800600" cy="2651760"/>
          </a:xfrm>
          <a:prstGeom prst="rect">
            <a:avLst/>
          </a:prstGeom>
          <a:noFill/>
          <a:ln/>
        </p:spPr>
        <p:txBody>
          <a:bodyPr wrap="square" lIns="0" tIns="0" rIns="0" bIns="0" rtlCol="0" anchor="t"/>
          <a:lstStyle/>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Bringing STPs to prescribed treatment standard</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Filling stations and metering infrastructure</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Expansion of the reclaimed-water tanker fleet</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On-site storage plus city and zonal-scale storage</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Trunk mains, branch pipelines and canal rehabilitation</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Decentralised Treatment Systems (incl. cluster-level)</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5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Monitoring infrastructure and the digital portal</a:t>
            </a:r>
            <a:endParaRPr lang="en-US" sz="1400" dirty="0">
              <a:latin typeface="Times New Roman" panose="02020603050405020304" pitchFamily="18" charset="0"/>
              <a:cs typeface="Times New Roman" panose="02020603050405020304" pitchFamily="18" charset="0"/>
            </a:endParaRPr>
          </a:p>
        </p:txBody>
      </p:sp>
      <p:sp>
        <p:nvSpPr>
          <p:cNvPr id="8" name="Shape 6"/>
          <p:cNvSpPr/>
          <p:nvPr/>
        </p:nvSpPr>
        <p:spPr>
          <a:xfrm>
            <a:off x="6245352" y="1259099"/>
            <a:ext cx="5349240" cy="3063240"/>
          </a:xfrm>
          <a:prstGeom prst="roundRect">
            <a:avLst>
              <a:gd name="adj" fmla="val 2388"/>
            </a:avLst>
          </a:prstGeom>
          <a:solidFill>
            <a:srgbClr val="F1F6F6"/>
          </a:solidFill>
          <a:ln w="12700">
            <a:solidFill>
              <a:srgbClr val="F1F6F6"/>
            </a:solidFill>
            <a:prstDash val="solid"/>
          </a:ln>
        </p:spPr>
        <p:txBody>
          <a:bodyPr/>
          <a:lstStyle/>
          <a:p>
            <a:endParaRPr lang="en-US" sz="2400">
              <a:latin typeface="Arial" panose="020B0604020202020204" pitchFamily="34" charset="0"/>
              <a:cs typeface="Arial" panose="020B0604020202020204" pitchFamily="34" charset="0"/>
            </a:endParaRPr>
          </a:p>
        </p:txBody>
      </p:sp>
      <p:sp>
        <p:nvSpPr>
          <p:cNvPr id="9" name="Text 7"/>
          <p:cNvSpPr txBox="1"/>
          <p:nvPr/>
        </p:nvSpPr>
        <p:spPr>
          <a:xfrm>
            <a:off x="6519672" y="1441979"/>
            <a:ext cx="4754880" cy="292608"/>
          </a:xfrm>
          <a:prstGeom prst="rect">
            <a:avLst/>
          </a:prstGeom>
          <a:noFill/>
          <a:ln/>
        </p:spPr>
        <p:txBody>
          <a:bodyPr wrap="square" lIns="0" tIns="0" rIns="0" bIns="0" rtlCol="0" anchor="ctr"/>
          <a:lstStyle/>
          <a:p>
            <a:pPr marL="0" indent="0">
              <a:buNone/>
            </a:pPr>
            <a:r>
              <a:rPr lang="en-US" b="1" dirty="0">
                <a:solidFill>
                  <a:srgbClr val="07323B"/>
                </a:solidFill>
                <a:latin typeface="Times New Roman" panose="02020603050405020304" pitchFamily="18" charset="0"/>
                <a:ea typeface="Calibri" pitchFamily="34" charset="-122"/>
                <a:cs typeface="Times New Roman" panose="02020603050405020304" pitchFamily="18" charset="0"/>
              </a:rPr>
              <a:t>Funding sources</a:t>
            </a:r>
            <a:endParaRPr lang="en-US" dirty="0">
              <a:latin typeface="Times New Roman" panose="02020603050405020304" pitchFamily="18" charset="0"/>
              <a:cs typeface="Times New Roman" panose="02020603050405020304" pitchFamily="18" charset="0"/>
            </a:endParaRPr>
          </a:p>
        </p:txBody>
      </p:sp>
      <p:sp>
        <p:nvSpPr>
          <p:cNvPr id="10" name="Text 8"/>
          <p:cNvSpPr txBox="1"/>
          <p:nvPr/>
        </p:nvSpPr>
        <p:spPr>
          <a:xfrm>
            <a:off x="6519672" y="1853459"/>
            <a:ext cx="4800600" cy="2651760"/>
          </a:xfrm>
          <a:prstGeom prst="rect">
            <a:avLst/>
          </a:prstGeom>
          <a:noFill/>
          <a:ln/>
        </p:spPr>
        <p:txBody>
          <a:bodyPr wrap="square" lIns="0" tIns="0" rIns="0" bIns="0" rtlCol="0" anchor="t"/>
          <a:lstStyle/>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GNCTD budgetary allocation</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AMRUT 2.0</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National Mission for Clean Ganga</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Swachh Bharat Kosh</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Climate and green finance</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Corporate Social Responsibility (CSR)</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Public-Private Partnership models (DBO / BOOT / BOT / HAM)</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4" name="Text 2"/>
          <p:cNvSpPr txBox="1"/>
          <p:nvPr/>
        </p:nvSpPr>
        <p:spPr>
          <a:xfrm>
            <a:off x="595884" y="498348"/>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Implementation Roadmap to 2036</a:t>
            </a:r>
            <a:endParaRPr lang="en-US" sz="3000" dirty="0">
              <a:latin typeface="Times New Roman" panose="02020603050405020304" pitchFamily="18" charset="0"/>
              <a:cs typeface="Times New Roman" panose="02020603050405020304" pitchFamily="18" charset="0"/>
            </a:endParaRPr>
          </a:p>
        </p:txBody>
      </p:sp>
      <p:sp>
        <p:nvSpPr>
          <p:cNvPr id="5" name="Shape 3"/>
          <p:cNvSpPr/>
          <p:nvPr/>
        </p:nvSpPr>
        <p:spPr>
          <a:xfrm>
            <a:off x="594360" y="1340265"/>
            <a:ext cx="2542032" cy="4618746"/>
          </a:xfrm>
          <a:prstGeom prst="roundRect">
            <a:avLst>
              <a:gd name="adj" fmla="val 2878"/>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6" name="Text 4"/>
          <p:cNvSpPr txBox="1"/>
          <p:nvPr/>
        </p:nvSpPr>
        <p:spPr>
          <a:xfrm>
            <a:off x="795528" y="1495713"/>
            <a:ext cx="2139696" cy="274320"/>
          </a:xfrm>
          <a:prstGeom prst="rect">
            <a:avLst/>
          </a:prstGeom>
          <a:noFill/>
          <a:ln/>
        </p:spPr>
        <p:txBody>
          <a:bodyPr wrap="square" lIns="0" tIns="0" rIns="0" bIns="0" rtlCol="0" anchor="ctr"/>
          <a:lstStyle/>
          <a:p>
            <a:pPr marL="0" indent="0">
              <a:buNone/>
            </a:pPr>
            <a:r>
              <a:rPr lang="en-US" sz="1400" b="1" kern="0" spc="100" dirty="0">
                <a:solidFill>
                  <a:srgbClr val="0F7285"/>
                </a:solidFill>
                <a:latin typeface="Arial" panose="020B0604020202020204" pitchFamily="34" charset="0"/>
                <a:ea typeface="Calibri" pitchFamily="34" charset="-122"/>
                <a:cs typeface="Arial" panose="020B0604020202020204" pitchFamily="34" charset="0"/>
              </a:rPr>
              <a:t>Year 1 (2026-27)</a:t>
            </a:r>
            <a:endParaRPr lang="en-US" sz="1400" dirty="0">
              <a:latin typeface="Arial" panose="020B0604020202020204" pitchFamily="34" charset="0"/>
              <a:cs typeface="Arial" panose="020B0604020202020204" pitchFamily="34" charset="0"/>
            </a:endParaRPr>
          </a:p>
        </p:txBody>
      </p:sp>
      <p:sp>
        <p:nvSpPr>
          <p:cNvPr id="7" name="Text 5"/>
          <p:cNvSpPr txBox="1"/>
          <p:nvPr/>
        </p:nvSpPr>
        <p:spPr>
          <a:xfrm>
            <a:off x="795528" y="1806609"/>
            <a:ext cx="2139696" cy="384048"/>
          </a:xfrm>
          <a:prstGeom prst="rect">
            <a:avLst/>
          </a:prstGeom>
          <a:noFill/>
          <a:ln/>
        </p:spPr>
        <p:txBody>
          <a:bodyPr wrap="square" lIns="0" tIns="0" rIns="0" bIns="0" rtlCol="0" anchor="ctr"/>
          <a:lstStyle/>
          <a:p>
            <a:pPr marL="0" indent="0">
              <a:buNone/>
            </a:pPr>
            <a:r>
              <a:rPr lang="en-US" sz="2000" b="1" dirty="0">
                <a:solidFill>
                  <a:srgbClr val="07323B"/>
                </a:solidFill>
                <a:latin typeface="Arial" panose="020B0604020202020204" pitchFamily="34" charset="0"/>
                <a:ea typeface="Cambria" pitchFamily="34" charset="-122"/>
                <a:cs typeface="Arial" panose="020B0604020202020204" pitchFamily="34" charset="0"/>
              </a:rPr>
              <a:t>Foundation</a:t>
            </a:r>
            <a:endParaRPr lang="en-US" sz="2000" dirty="0">
              <a:latin typeface="Arial" panose="020B0604020202020204" pitchFamily="34" charset="0"/>
              <a:cs typeface="Arial" panose="020B0604020202020204" pitchFamily="34" charset="0"/>
            </a:endParaRPr>
          </a:p>
        </p:txBody>
      </p:sp>
      <p:sp>
        <p:nvSpPr>
          <p:cNvPr id="8" name="Shape 6"/>
          <p:cNvSpPr/>
          <p:nvPr/>
        </p:nvSpPr>
        <p:spPr>
          <a:xfrm>
            <a:off x="795528" y="2282097"/>
            <a:ext cx="502920" cy="27432"/>
          </a:xfrm>
          <a:prstGeom prst="rect">
            <a:avLst/>
          </a:prstGeom>
          <a:solidFill>
            <a:srgbClr val="5CC0A8"/>
          </a:solidFill>
          <a:ln w="12700">
            <a:solidFill>
              <a:srgbClr val="5CC0A8"/>
            </a:solidFill>
            <a:prstDash val="solid"/>
          </a:ln>
        </p:spPr>
        <p:txBody>
          <a:bodyPr/>
          <a:lstStyle/>
          <a:p>
            <a:endParaRPr lang="en-US">
              <a:latin typeface="Arial" panose="020B0604020202020204" pitchFamily="34" charset="0"/>
              <a:cs typeface="Arial" panose="020B0604020202020204" pitchFamily="34" charset="0"/>
            </a:endParaRPr>
          </a:p>
        </p:txBody>
      </p:sp>
      <p:sp>
        <p:nvSpPr>
          <p:cNvPr id="9" name="Text 7"/>
          <p:cNvSpPr txBox="1"/>
          <p:nvPr/>
        </p:nvSpPr>
        <p:spPr>
          <a:xfrm>
            <a:off x="795528" y="2464977"/>
            <a:ext cx="2176272" cy="2331720"/>
          </a:xfrm>
          <a:prstGeom prst="rect">
            <a:avLst/>
          </a:prstGeom>
          <a:noFill/>
          <a:ln/>
        </p:spPr>
        <p:txBody>
          <a:bodyPr wrap="square" lIns="0" tIns="0" rIns="0" bIns="0" rtlCol="0" anchor="t"/>
          <a:lstStyle/>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Constitute Steering &amp; Implementation Committees</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Conduct demand surveys; prepare City Action Plan</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Notify the first Service Areas</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Launch filling stations and the tanker system</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Pilot substitution at NDMC and Cantonment Board</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3410712" y="1340265"/>
            <a:ext cx="2542032" cy="4618746"/>
          </a:xfrm>
          <a:prstGeom prst="roundRect">
            <a:avLst>
              <a:gd name="adj" fmla="val 2878"/>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11" name="Text 9"/>
          <p:cNvSpPr txBox="1"/>
          <p:nvPr/>
        </p:nvSpPr>
        <p:spPr>
          <a:xfrm>
            <a:off x="3611880" y="1495713"/>
            <a:ext cx="2139696" cy="274320"/>
          </a:xfrm>
          <a:prstGeom prst="rect">
            <a:avLst/>
          </a:prstGeom>
          <a:noFill/>
          <a:ln/>
        </p:spPr>
        <p:txBody>
          <a:bodyPr wrap="square" lIns="0" tIns="0" rIns="0" bIns="0" rtlCol="0" anchor="ctr"/>
          <a:lstStyle/>
          <a:p>
            <a:pPr marL="0" indent="0">
              <a:buNone/>
            </a:pPr>
            <a:r>
              <a:rPr lang="en-US" sz="1400" b="1" kern="0" spc="100" dirty="0">
                <a:solidFill>
                  <a:srgbClr val="0F7285"/>
                </a:solidFill>
                <a:latin typeface="Arial" panose="020B0604020202020204" pitchFamily="34" charset="0"/>
                <a:ea typeface="Calibri" pitchFamily="34" charset="-122"/>
                <a:cs typeface="Arial" panose="020B0604020202020204" pitchFamily="34" charset="0"/>
              </a:rPr>
              <a:t>2027 – 2030</a:t>
            </a:r>
            <a:endParaRPr lang="en-US" sz="1400" dirty="0">
              <a:latin typeface="Arial" panose="020B0604020202020204" pitchFamily="34" charset="0"/>
              <a:cs typeface="Arial" panose="020B0604020202020204" pitchFamily="34" charset="0"/>
            </a:endParaRPr>
          </a:p>
        </p:txBody>
      </p:sp>
      <p:sp>
        <p:nvSpPr>
          <p:cNvPr id="12" name="Text 10"/>
          <p:cNvSpPr txBox="1"/>
          <p:nvPr/>
        </p:nvSpPr>
        <p:spPr>
          <a:xfrm>
            <a:off x="3611880" y="1806609"/>
            <a:ext cx="2139696" cy="384048"/>
          </a:xfrm>
          <a:prstGeom prst="rect">
            <a:avLst/>
          </a:prstGeom>
          <a:noFill/>
          <a:ln/>
        </p:spPr>
        <p:txBody>
          <a:bodyPr wrap="square" lIns="0" tIns="0" rIns="0" bIns="0" rtlCol="0" anchor="ctr"/>
          <a:lstStyle/>
          <a:p>
            <a:pPr marL="0" indent="0">
              <a:buNone/>
            </a:pPr>
            <a:r>
              <a:rPr lang="en-US" sz="2000" b="1" dirty="0">
                <a:solidFill>
                  <a:srgbClr val="07323B"/>
                </a:solidFill>
                <a:latin typeface="Times New Roman" panose="02020603050405020304" pitchFamily="18" charset="0"/>
                <a:ea typeface="Cambria" pitchFamily="34" charset="-122"/>
                <a:cs typeface="Times New Roman" panose="02020603050405020304" pitchFamily="18" charset="0"/>
              </a:rPr>
              <a:t>Scale-Up</a:t>
            </a:r>
            <a:endParaRPr lang="en-US" sz="2000" dirty="0">
              <a:latin typeface="Times New Roman" panose="02020603050405020304" pitchFamily="18" charset="0"/>
              <a:cs typeface="Times New Roman" panose="02020603050405020304" pitchFamily="18" charset="0"/>
            </a:endParaRPr>
          </a:p>
        </p:txBody>
      </p:sp>
      <p:sp>
        <p:nvSpPr>
          <p:cNvPr id="13" name="Shape 11"/>
          <p:cNvSpPr/>
          <p:nvPr/>
        </p:nvSpPr>
        <p:spPr>
          <a:xfrm>
            <a:off x="3611880" y="2282097"/>
            <a:ext cx="502920" cy="27432"/>
          </a:xfrm>
          <a:prstGeom prst="rect">
            <a:avLst/>
          </a:prstGeom>
          <a:solidFill>
            <a:srgbClr val="5CC0A8"/>
          </a:solidFill>
          <a:ln w="12700">
            <a:solidFill>
              <a:srgbClr val="5CC0A8"/>
            </a:solidFill>
            <a:prstDash val="solid"/>
          </a:ln>
        </p:spPr>
        <p:txBody>
          <a:bodyPr/>
          <a:lstStyle/>
          <a:p>
            <a:endParaRPr lang="en-US">
              <a:latin typeface="Arial" panose="020B0604020202020204" pitchFamily="34" charset="0"/>
              <a:cs typeface="Arial" panose="020B0604020202020204" pitchFamily="34" charset="0"/>
            </a:endParaRPr>
          </a:p>
        </p:txBody>
      </p:sp>
      <p:sp>
        <p:nvSpPr>
          <p:cNvPr id="14" name="Text 12"/>
          <p:cNvSpPr txBox="1"/>
          <p:nvPr/>
        </p:nvSpPr>
        <p:spPr>
          <a:xfrm>
            <a:off x="3611880" y="2464977"/>
            <a:ext cx="2176272" cy="2331720"/>
          </a:xfrm>
          <a:prstGeom prst="rect">
            <a:avLst/>
          </a:prstGeom>
          <a:noFill/>
          <a:ln/>
        </p:spPr>
        <p:txBody>
          <a:bodyPr wrap="square" lIns="0" tIns="0" rIns="0" bIns="0" rtlCol="0" anchor="t"/>
          <a:lstStyle/>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Beneficial use target rises from 30% to 60%</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Bulk consumer substitution rises from 30% to 60%</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Trunk and branch pipeline networks expand</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Substitution mandates enforced in notified areas</a:t>
            </a:r>
            <a:endParaRPr lang="en-US" sz="1400" dirty="0">
              <a:latin typeface="Times New Roman" panose="02020603050405020304" pitchFamily="18" charset="0"/>
              <a:cs typeface="Times New Roman" panose="02020603050405020304" pitchFamily="18" charset="0"/>
            </a:endParaRPr>
          </a:p>
        </p:txBody>
      </p:sp>
      <p:sp>
        <p:nvSpPr>
          <p:cNvPr id="15" name="Shape 13"/>
          <p:cNvSpPr/>
          <p:nvPr/>
        </p:nvSpPr>
        <p:spPr>
          <a:xfrm>
            <a:off x="6227064" y="1340265"/>
            <a:ext cx="2542032" cy="4618746"/>
          </a:xfrm>
          <a:prstGeom prst="roundRect">
            <a:avLst>
              <a:gd name="adj" fmla="val 2878"/>
            </a:avLst>
          </a:prstGeom>
          <a:solidFill>
            <a:srgbClr val="F1F6F6"/>
          </a:solidFill>
          <a:ln w="12700">
            <a:solidFill>
              <a:srgbClr val="F1F6F6"/>
            </a:solidFill>
            <a:prstDash val="solid"/>
          </a:ln>
        </p:spPr>
        <p:txBody>
          <a:bodyPr/>
          <a:lstStyle/>
          <a:p>
            <a:endParaRPr lang="en-US">
              <a:latin typeface="Arial" panose="020B0604020202020204" pitchFamily="34" charset="0"/>
              <a:cs typeface="Arial" panose="020B0604020202020204" pitchFamily="34" charset="0"/>
            </a:endParaRPr>
          </a:p>
        </p:txBody>
      </p:sp>
      <p:sp>
        <p:nvSpPr>
          <p:cNvPr id="16" name="Text 14"/>
          <p:cNvSpPr txBox="1"/>
          <p:nvPr/>
        </p:nvSpPr>
        <p:spPr>
          <a:xfrm>
            <a:off x="6428232" y="1495713"/>
            <a:ext cx="2139696" cy="274320"/>
          </a:xfrm>
          <a:prstGeom prst="rect">
            <a:avLst/>
          </a:prstGeom>
          <a:noFill/>
          <a:ln/>
        </p:spPr>
        <p:txBody>
          <a:bodyPr wrap="square" lIns="0" tIns="0" rIns="0" bIns="0" rtlCol="0" anchor="ctr"/>
          <a:lstStyle/>
          <a:p>
            <a:pPr marL="0" indent="0">
              <a:buNone/>
            </a:pPr>
            <a:r>
              <a:rPr lang="en-US" sz="1400" b="1" kern="0" spc="100" dirty="0">
                <a:solidFill>
                  <a:srgbClr val="0F7285"/>
                </a:solidFill>
                <a:latin typeface="Arial" panose="020B0604020202020204" pitchFamily="34" charset="0"/>
                <a:ea typeface="Calibri" pitchFamily="34" charset="-122"/>
                <a:cs typeface="Arial" panose="020B0604020202020204" pitchFamily="34" charset="0"/>
              </a:rPr>
              <a:t>2031 – 2035</a:t>
            </a:r>
            <a:endParaRPr lang="en-US" sz="1400" dirty="0">
              <a:latin typeface="Arial" panose="020B0604020202020204" pitchFamily="34" charset="0"/>
              <a:cs typeface="Arial" panose="020B0604020202020204" pitchFamily="34" charset="0"/>
            </a:endParaRPr>
          </a:p>
        </p:txBody>
      </p:sp>
      <p:sp>
        <p:nvSpPr>
          <p:cNvPr id="17" name="Text 15"/>
          <p:cNvSpPr txBox="1"/>
          <p:nvPr/>
        </p:nvSpPr>
        <p:spPr>
          <a:xfrm>
            <a:off x="6428232" y="1806609"/>
            <a:ext cx="2139696" cy="384048"/>
          </a:xfrm>
          <a:prstGeom prst="rect">
            <a:avLst/>
          </a:prstGeom>
          <a:noFill/>
          <a:ln/>
        </p:spPr>
        <p:txBody>
          <a:bodyPr wrap="square" lIns="0" tIns="0" rIns="0" bIns="0" rtlCol="0" anchor="ctr"/>
          <a:lstStyle/>
          <a:p>
            <a:pPr marL="0" indent="0">
              <a:buNone/>
            </a:pPr>
            <a:r>
              <a:rPr lang="en-US" sz="2000" b="1" dirty="0">
                <a:solidFill>
                  <a:srgbClr val="07323B"/>
                </a:solidFill>
                <a:latin typeface="Times New Roman" panose="02020603050405020304" pitchFamily="18" charset="0"/>
                <a:ea typeface="Cambria" pitchFamily="34" charset="-122"/>
                <a:cs typeface="Times New Roman" panose="02020603050405020304" pitchFamily="18" charset="0"/>
              </a:rPr>
              <a:t>Deepen</a:t>
            </a:r>
            <a:r>
              <a:rPr lang="en-US" sz="2000" b="1" dirty="0">
                <a:solidFill>
                  <a:srgbClr val="07323B"/>
                </a:solidFill>
                <a:latin typeface="Arial" panose="020B0604020202020204" pitchFamily="34" charset="0"/>
                <a:ea typeface="Cambria" pitchFamily="34" charset="-122"/>
                <a:cs typeface="Arial" panose="020B0604020202020204" pitchFamily="34" charset="0"/>
              </a:rPr>
              <a:t> </a:t>
            </a:r>
            <a:r>
              <a:rPr lang="en-US" sz="2000" b="1" dirty="0">
                <a:solidFill>
                  <a:srgbClr val="07323B"/>
                </a:solidFill>
                <a:latin typeface="Times New Roman" panose="02020603050405020304" pitchFamily="18" charset="0"/>
                <a:ea typeface="Cambria" pitchFamily="34" charset="-122"/>
                <a:cs typeface="Times New Roman" panose="02020603050405020304" pitchFamily="18" charset="0"/>
              </a:rPr>
              <a:t>Reuse</a:t>
            </a:r>
            <a:endParaRPr lang="en-US" sz="2000" dirty="0">
              <a:latin typeface="Times New Roman" panose="02020603050405020304" pitchFamily="18" charset="0"/>
              <a:cs typeface="Times New Roman" panose="02020603050405020304" pitchFamily="18" charset="0"/>
            </a:endParaRPr>
          </a:p>
        </p:txBody>
      </p:sp>
      <p:sp>
        <p:nvSpPr>
          <p:cNvPr id="18" name="Shape 16"/>
          <p:cNvSpPr/>
          <p:nvPr/>
        </p:nvSpPr>
        <p:spPr>
          <a:xfrm>
            <a:off x="6428232" y="2282097"/>
            <a:ext cx="502920" cy="27432"/>
          </a:xfrm>
          <a:prstGeom prst="rect">
            <a:avLst/>
          </a:prstGeom>
          <a:solidFill>
            <a:srgbClr val="5CC0A8"/>
          </a:solidFill>
          <a:ln w="12700">
            <a:solidFill>
              <a:srgbClr val="5CC0A8"/>
            </a:solidFill>
            <a:prstDash val="solid"/>
          </a:ln>
        </p:spPr>
        <p:txBody>
          <a:bodyPr/>
          <a:lstStyle/>
          <a:p>
            <a:endParaRPr lang="en-US">
              <a:latin typeface="Arial" panose="020B0604020202020204" pitchFamily="34" charset="0"/>
              <a:cs typeface="Arial" panose="020B0604020202020204" pitchFamily="34" charset="0"/>
            </a:endParaRPr>
          </a:p>
        </p:txBody>
      </p:sp>
      <p:sp>
        <p:nvSpPr>
          <p:cNvPr id="19" name="Text 17"/>
          <p:cNvSpPr txBox="1"/>
          <p:nvPr/>
        </p:nvSpPr>
        <p:spPr>
          <a:xfrm>
            <a:off x="6428232" y="2464977"/>
            <a:ext cx="2176272" cy="2981722"/>
          </a:xfrm>
          <a:prstGeom prst="rect">
            <a:avLst/>
          </a:prstGeom>
          <a:noFill/>
          <a:ln/>
        </p:spPr>
        <p:txBody>
          <a:bodyPr wrap="square" lIns="0" tIns="0" rIns="0" bIns="0" rtlCol="0" anchor="t"/>
          <a:lstStyle/>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Bulk consumer substitution rises from 70% to 95%</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CETP / ETP reuse reaches 50% by 2031</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Tertiary / advanced treatment where justified</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City and zonal storage integrated with lake rejuvenation</a:t>
            </a:r>
            <a:endParaRPr lang="en-US" sz="1400" dirty="0">
              <a:latin typeface="Times New Roman" panose="02020603050405020304" pitchFamily="18" charset="0"/>
              <a:cs typeface="Times New Roman" panose="02020603050405020304" pitchFamily="18" charset="0"/>
            </a:endParaRPr>
          </a:p>
        </p:txBody>
      </p:sp>
      <p:sp>
        <p:nvSpPr>
          <p:cNvPr id="20" name="Shape 18"/>
          <p:cNvSpPr/>
          <p:nvPr/>
        </p:nvSpPr>
        <p:spPr>
          <a:xfrm>
            <a:off x="9043416" y="1340265"/>
            <a:ext cx="2542032" cy="4618746"/>
          </a:xfrm>
          <a:prstGeom prst="roundRect">
            <a:avLst>
              <a:gd name="adj" fmla="val 2878"/>
            </a:avLst>
          </a:prstGeom>
          <a:solidFill>
            <a:srgbClr val="07323B"/>
          </a:solidFill>
          <a:ln w="12700">
            <a:solidFill>
              <a:srgbClr val="07323B"/>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21" name="Text 19"/>
          <p:cNvSpPr txBox="1"/>
          <p:nvPr/>
        </p:nvSpPr>
        <p:spPr>
          <a:xfrm>
            <a:off x="9244584" y="1495713"/>
            <a:ext cx="2139696" cy="274320"/>
          </a:xfrm>
          <a:prstGeom prst="rect">
            <a:avLst/>
          </a:prstGeom>
          <a:noFill/>
          <a:ln/>
        </p:spPr>
        <p:txBody>
          <a:bodyPr wrap="square" lIns="0" tIns="0" rIns="0" bIns="0" rtlCol="0" anchor="ctr"/>
          <a:lstStyle/>
          <a:p>
            <a:pPr marL="0" indent="0">
              <a:buNone/>
            </a:pPr>
            <a:r>
              <a:rPr lang="en-US" sz="1400" b="1" kern="0" spc="100" dirty="0">
                <a:solidFill>
                  <a:srgbClr val="5CC0A8"/>
                </a:solidFill>
                <a:latin typeface="Arial" panose="020B0604020202020204" pitchFamily="34" charset="0"/>
                <a:ea typeface="Calibri" pitchFamily="34" charset="-122"/>
                <a:cs typeface="Arial" panose="020B0604020202020204" pitchFamily="34" charset="0"/>
              </a:rPr>
              <a:t>2036</a:t>
            </a:r>
            <a:endParaRPr lang="en-US" sz="1400" dirty="0">
              <a:latin typeface="Arial" panose="020B0604020202020204" pitchFamily="34" charset="0"/>
              <a:cs typeface="Arial" panose="020B0604020202020204" pitchFamily="34" charset="0"/>
            </a:endParaRPr>
          </a:p>
        </p:txBody>
      </p:sp>
      <p:sp>
        <p:nvSpPr>
          <p:cNvPr id="22" name="Text 20"/>
          <p:cNvSpPr txBox="1"/>
          <p:nvPr/>
        </p:nvSpPr>
        <p:spPr>
          <a:xfrm>
            <a:off x="9244584" y="1806609"/>
            <a:ext cx="2139696" cy="38404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Cambria" pitchFamily="34" charset="-122"/>
                <a:cs typeface="Arial" panose="020B0604020202020204" pitchFamily="34" charset="0"/>
              </a:rPr>
              <a:t>Full Circularity</a:t>
            </a:r>
            <a:endParaRPr lang="en-US" sz="2000" dirty="0">
              <a:latin typeface="Arial" panose="020B0604020202020204" pitchFamily="34" charset="0"/>
              <a:cs typeface="Arial" panose="020B0604020202020204" pitchFamily="34" charset="0"/>
            </a:endParaRPr>
          </a:p>
        </p:txBody>
      </p:sp>
      <p:sp>
        <p:nvSpPr>
          <p:cNvPr id="23" name="Shape 21"/>
          <p:cNvSpPr/>
          <p:nvPr/>
        </p:nvSpPr>
        <p:spPr>
          <a:xfrm>
            <a:off x="9244584" y="2282097"/>
            <a:ext cx="502920" cy="27432"/>
          </a:xfrm>
          <a:prstGeom prst="rect">
            <a:avLst/>
          </a:prstGeom>
          <a:solidFill>
            <a:srgbClr val="5CC0A8"/>
          </a:solidFill>
          <a:ln w="12700">
            <a:solidFill>
              <a:srgbClr val="5CC0A8"/>
            </a:solidFill>
            <a:prstDash val="solid"/>
          </a:ln>
        </p:spPr>
        <p:txBody>
          <a:bodyPr/>
          <a:lstStyle/>
          <a:p>
            <a:endParaRPr lang="en-US">
              <a:latin typeface="Arial" panose="020B0604020202020204" pitchFamily="34" charset="0"/>
              <a:cs typeface="Arial" panose="020B0604020202020204" pitchFamily="34" charset="0"/>
            </a:endParaRPr>
          </a:p>
        </p:txBody>
      </p:sp>
      <p:sp>
        <p:nvSpPr>
          <p:cNvPr id="24" name="Text 22"/>
          <p:cNvSpPr txBox="1"/>
          <p:nvPr/>
        </p:nvSpPr>
        <p:spPr>
          <a:xfrm>
            <a:off x="9244584" y="2464977"/>
            <a:ext cx="2176272" cy="2331720"/>
          </a:xfrm>
          <a:prstGeom prst="rect">
            <a:avLst/>
          </a:prstGeom>
          <a:noFill/>
          <a:ln/>
        </p:spPr>
        <p:txBody>
          <a:bodyPr wrap="square" lIns="0" tIns="0" rIns="0" bIns="0" rtlCol="0" anchor="t"/>
          <a:lstStyle/>
          <a:p>
            <a:pPr marL="177800" indent="-177800">
              <a:lnSpc>
                <a:spcPct val="105000"/>
              </a:lnSpc>
              <a:spcAft>
                <a:spcPts val="700"/>
              </a:spcAft>
              <a:buSzPct val="100000"/>
              <a:buChar char="•"/>
            </a:pPr>
            <a:r>
              <a:rPr lang="en-US" sz="1400" dirty="0">
                <a:solidFill>
                  <a:srgbClr val="CFE3E6"/>
                </a:solidFill>
                <a:latin typeface="Times New Roman" panose="02020603050405020304" pitchFamily="18" charset="0"/>
                <a:ea typeface="Calibri" pitchFamily="34" charset="-122"/>
                <a:cs typeface="Times New Roman" panose="02020603050405020304" pitchFamily="18" charset="0"/>
              </a:rPr>
              <a:t>100% beneficial use or planned environmental placement</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CFE3E6"/>
                </a:solidFill>
                <a:latin typeface="Times New Roman" panose="02020603050405020304" pitchFamily="18" charset="0"/>
                <a:ea typeface="Calibri" pitchFamily="34" charset="-122"/>
                <a:cs typeface="Times New Roman" panose="02020603050405020304" pitchFamily="18" charset="0"/>
              </a:rPr>
              <a:t>100% bulk consumer substitution</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CFE3E6"/>
                </a:solidFill>
                <a:latin typeface="Times New Roman" panose="02020603050405020304" pitchFamily="18" charset="0"/>
                <a:ea typeface="Calibri" pitchFamily="34" charset="-122"/>
                <a:cs typeface="Times New Roman" panose="02020603050405020304" pitchFamily="18" charset="0"/>
              </a:rPr>
              <a:t>CETP / ETP reuse reaches 70%</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700"/>
              </a:spcAft>
              <a:buSzPct val="100000"/>
              <a:buChar char="•"/>
            </a:pPr>
            <a:r>
              <a:rPr lang="en-US" sz="1400" dirty="0">
                <a:solidFill>
                  <a:srgbClr val="CFE3E6"/>
                </a:solidFill>
                <a:latin typeface="Times New Roman" panose="02020603050405020304" pitchFamily="18" charset="0"/>
                <a:ea typeface="Calibri" pitchFamily="34" charset="-122"/>
                <a:cs typeface="Times New Roman" panose="02020603050405020304" pitchFamily="18" charset="0"/>
              </a:rPr>
              <a:t>City-wide reclaimed water network fully operational</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4" name="Text 2"/>
          <p:cNvSpPr txBox="1"/>
          <p:nvPr/>
        </p:nvSpPr>
        <p:spPr>
          <a:xfrm>
            <a:off x="594360" y="522751"/>
            <a:ext cx="11000232" cy="685800"/>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Jal Sankalp 2047 — Delhi's Water Security Vision</a:t>
            </a:r>
            <a:endParaRPr lang="en-US" sz="3000" dirty="0">
              <a:latin typeface="Times New Roman" panose="02020603050405020304" pitchFamily="18" charset="0"/>
              <a:cs typeface="Times New Roman" panose="02020603050405020304" pitchFamily="18" charset="0"/>
            </a:endParaRPr>
          </a:p>
        </p:txBody>
      </p:sp>
      <p:sp>
        <p:nvSpPr>
          <p:cNvPr id="6" name="Shape 4"/>
          <p:cNvSpPr/>
          <p:nvPr/>
        </p:nvSpPr>
        <p:spPr>
          <a:xfrm>
            <a:off x="594360" y="1307390"/>
            <a:ext cx="2542032" cy="1371600"/>
          </a:xfrm>
          <a:prstGeom prst="roundRect">
            <a:avLst>
              <a:gd name="adj" fmla="val 5333"/>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7" name="Text 5"/>
          <p:cNvSpPr txBox="1"/>
          <p:nvPr/>
        </p:nvSpPr>
        <p:spPr>
          <a:xfrm>
            <a:off x="795528" y="1453694"/>
            <a:ext cx="2139696" cy="566928"/>
          </a:xfrm>
          <a:prstGeom prst="rect">
            <a:avLst/>
          </a:prstGeom>
          <a:noFill/>
          <a:ln/>
        </p:spPr>
        <p:txBody>
          <a:bodyPr wrap="square" lIns="0" tIns="0" rIns="0" bIns="0" rtlCol="0" anchor="ctr"/>
          <a:lstStyle/>
          <a:p>
            <a:pPr marL="0" indent="0">
              <a:buNone/>
            </a:pPr>
            <a:r>
              <a:rPr lang="en-US" sz="2400" b="1" dirty="0">
                <a:solidFill>
                  <a:srgbClr val="0F7285"/>
                </a:solidFill>
                <a:latin typeface="Arial" panose="020B0604020202020204" pitchFamily="34" charset="0"/>
                <a:ea typeface="Cambria" pitchFamily="34" charset="-122"/>
                <a:cs typeface="Arial" panose="020B0604020202020204" pitchFamily="34" charset="0"/>
              </a:rPr>
              <a:t>3.2 crore</a:t>
            </a:r>
            <a:endParaRPr lang="en-US" sz="2400" dirty="0">
              <a:latin typeface="Arial" panose="020B0604020202020204" pitchFamily="34" charset="0"/>
              <a:cs typeface="Arial" panose="020B0604020202020204" pitchFamily="34" charset="0"/>
            </a:endParaRPr>
          </a:p>
        </p:txBody>
      </p:sp>
      <p:sp>
        <p:nvSpPr>
          <p:cNvPr id="8" name="Text 6"/>
          <p:cNvSpPr txBox="1"/>
          <p:nvPr/>
        </p:nvSpPr>
        <p:spPr>
          <a:xfrm>
            <a:off x="795528" y="2002334"/>
            <a:ext cx="2139696" cy="5303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Projected Delhi population by 2047</a:t>
            </a:r>
            <a:endParaRPr lang="en-US" sz="1150" dirty="0">
              <a:latin typeface="Times New Roman" panose="02020603050405020304" pitchFamily="18" charset="0"/>
              <a:cs typeface="Times New Roman" panose="02020603050405020304" pitchFamily="18" charset="0"/>
            </a:endParaRPr>
          </a:p>
        </p:txBody>
      </p:sp>
      <p:sp>
        <p:nvSpPr>
          <p:cNvPr id="9" name="Shape 7"/>
          <p:cNvSpPr/>
          <p:nvPr/>
        </p:nvSpPr>
        <p:spPr>
          <a:xfrm>
            <a:off x="3410712" y="1307390"/>
            <a:ext cx="2542032" cy="1371600"/>
          </a:xfrm>
          <a:prstGeom prst="roundRect">
            <a:avLst>
              <a:gd name="adj" fmla="val 5333"/>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10" name="Text 8"/>
          <p:cNvSpPr txBox="1"/>
          <p:nvPr/>
        </p:nvSpPr>
        <p:spPr>
          <a:xfrm>
            <a:off x="3611880" y="1453694"/>
            <a:ext cx="2139696" cy="566928"/>
          </a:xfrm>
          <a:prstGeom prst="rect">
            <a:avLst/>
          </a:prstGeom>
          <a:noFill/>
          <a:ln/>
        </p:spPr>
        <p:txBody>
          <a:bodyPr wrap="square" lIns="0" tIns="0" rIns="0" bIns="0" rtlCol="0" anchor="ctr"/>
          <a:lstStyle/>
          <a:p>
            <a:pPr marL="0" indent="0">
              <a:buNone/>
            </a:pPr>
            <a:r>
              <a:rPr lang="en-US" sz="2400" b="1" dirty="0">
                <a:solidFill>
                  <a:srgbClr val="0F7285"/>
                </a:solidFill>
                <a:latin typeface="Arial" panose="020B0604020202020204" pitchFamily="34" charset="0"/>
                <a:ea typeface="Cambria" pitchFamily="34" charset="-122"/>
                <a:cs typeface="Arial" panose="020B0604020202020204" pitchFamily="34" charset="0"/>
              </a:rPr>
              <a:t>401 MGD</a:t>
            </a:r>
            <a:endParaRPr lang="en-US" sz="2400" dirty="0">
              <a:latin typeface="Arial" panose="020B0604020202020204" pitchFamily="34" charset="0"/>
              <a:cs typeface="Arial" panose="020B0604020202020204" pitchFamily="34" charset="0"/>
            </a:endParaRPr>
          </a:p>
        </p:txBody>
      </p:sp>
      <p:sp>
        <p:nvSpPr>
          <p:cNvPr id="11" name="Text 9"/>
          <p:cNvSpPr txBox="1"/>
          <p:nvPr/>
        </p:nvSpPr>
        <p:spPr>
          <a:xfrm>
            <a:off x="3611880" y="2002334"/>
            <a:ext cx="2139696" cy="5303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Additional water DJB must secure by 2047</a:t>
            </a:r>
            <a:endParaRPr lang="en-US" sz="1150" dirty="0">
              <a:latin typeface="Times New Roman" panose="02020603050405020304" pitchFamily="18" charset="0"/>
              <a:cs typeface="Times New Roman" panose="02020603050405020304" pitchFamily="18" charset="0"/>
            </a:endParaRPr>
          </a:p>
        </p:txBody>
      </p:sp>
      <p:sp>
        <p:nvSpPr>
          <p:cNvPr id="12" name="Shape 10"/>
          <p:cNvSpPr/>
          <p:nvPr/>
        </p:nvSpPr>
        <p:spPr>
          <a:xfrm>
            <a:off x="6227064" y="1307390"/>
            <a:ext cx="2542032" cy="1371600"/>
          </a:xfrm>
          <a:prstGeom prst="roundRect">
            <a:avLst>
              <a:gd name="adj" fmla="val 5333"/>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13" name="Text 11"/>
          <p:cNvSpPr txBox="1"/>
          <p:nvPr/>
        </p:nvSpPr>
        <p:spPr>
          <a:xfrm>
            <a:off x="6428232" y="1453694"/>
            <a:ext cx="2139696" cy="566928"/>
          </a:xfrm>
          <a:prstGeom prst="rect">
            <a:avLst/>
          </a:prstGeom>
          <a:noFill/>
          <a:ln/>
        </p:spPr>
        <p:txBody>
          <a:bodyPr wrap="square" lIns="0" tIns="0" rIns="0" bIns="0" rtlCol="0" anchor="ctr"/>
          <a:lstStyle/>
          <a:p>
            <a:pPr marL="0" indent="0">
              <a:buNone/>
            </a:pPr>
            <a:r>
              <a:rPr lang="en-US" sz="2400" b="1" dirty="0">
                <a:solidFill>
                  <a:srgbClr val="0F7285"/>
                </a:solidFill>
                <a:latin typeface="Arial" panose="020B0604020202020204" pitchFamily="34" charset="0"/>
                <a:ea typeface="Cambria" pitchFamily="34" charset="-122"/>
                <a:cs typeface="Arial" panose="020B0604020202020204" pitchFamily="34" charset="0"/>
              </a:rPr>
              <a:t>1500 MGD</a:t>
            </a:r>
            <a:endParaRPr lang="en-US" sz="2400" dirty="0">
              <a:latin typeface="Arial" panose="020B0604020202020204" pitchFamily="34" charset="0"/>
              <a:cs typeface="Arial" panose="020B0604020202020204" pitchFamily="34" charset="0"/>
            </a:endParaRPr>
          </a:p>
        </p:txBody>
      </p:sp>
      <p:sp>
        <p:nvSpPr>
          <p:cNvPr id="14" name="Text 12"/>
          <p:cNvSpPr txBox="1"/>
          <p:nvPr/>
        </p:nvSpPr>
        <p:spPr>
          <a:xfrm>
            <a:off x="6428232" y="2002334"/>
            <a:ext cx="2139696" cy="5303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Sewage treatment capacity targeted for 2047, from 814 MGD today</a:t>
            </a:r>
            <a:endParaRPr lang="en-US" sz="1150" dirty="0">
              <a:latin typeface="Times New Roman" panose="02020603050405020304" pitchFamily="18" charset="0"/>
              <a:cs typeface="Times New Roman" panose="02020603050405020304" pitchFamily="18" charset="0"/>
            </a:endParaRPr>
          </a:p>
        </p:txBody>
      </p:sp>
      <p:sp>
        <p:nvSpPr>
          <p:cNvPr id="15" name="Shape 13"/>
          <p:cNvSpPr/>
          <p:nvPr/>
        </p:nvSpPr>
        <p:spPr>
          <a:xfrm>
            <a:off x="9043416" y="1307390"/>
            <a:ext cx="2542032" cy="1371600"/>
          </a:xfrm>
          <a:prstGeom prst="roundRect">
            <a:avLst>
              <a:gd name="adj" fmla="val 5333"/>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16" name="Text 14"/>
          <p:cNvSpPr txBox="1"/>
          <p:nvPr/>
        </p:nvSpPr>
        <p:spPr>
          <a:xfrm>
            <a:off x="9244584" y="1453694"/>
            <a:ext cx="2139696" cy="566928"/>
          </a:xfrm>
          <a:prstGeom prst="rect">
            <a:avLst/>
          </a:prstGeom>
          <a:noFill/>
          <a:ln/>
        </p:spPr>
        <p:txBody>
          <a:bodyPr wrap="square" lIns="0" tIns="0" rIns="0" bIns="0" rtlCol="0" anchor="ctr"/>
          <a:lstStyle/>
          <a:p>
            <a:pPr marL="0" indent="0">
              <a:buNone/>
            </a:pPr>
            <a:r>
              <a:rPr lang="en-US" sz="2400" b="1" dirty="0">
                <a:solidFill>
                  <a:srgbClr val="0F7285"/>
                </a:solidFill>
                <a:latin typeface="Arial" panose="020B0604020202020204" pitchFamily="34" charset="0"/>
                <a:ea typeface="Cambria" pitchFamily="34" charset="-122"/>
                <a:cs typeface="Arial" panose="020B0604020202020204" pitchFamily="34" charset="0"/>
              </a:rPr>
              <a:t>40 GPCD</a:t>
            </a:r>
            <a:endParaRPr lang="en-US" sz="2400" dirty="0">
              <a:latin typeface="Arial" panose="020B0604020202020204" pitchFamily="34" charset="0"/>
              <a:cs typeface="Arial" panose="020B0604020202020204" pitchFamily="34" charset="0"/>
            </a:endParaRPr>
          </a:p>
        </p:txBody>
      </p:sp>
      <p:sp>
        <p:nvSpPr>
          <p:cNvPr id="17" name="Text 15"/>
          <p:cNvSpPr txBox="1"/>
          <p:nvPr/>
        </p:nvSpPr>
        <p:spPr>
          <a:xfrm>
            <a:off x="9244584" y="2002334"/>
            <a:ext cx="2139696" cy="530352"/>
          </a:xfrm>
          <a:prstGeom prst="rect">
            <a:avLst/>
          </a:prstGeom>
          <a:noFill/>
          <a:ln/>
        </p:spPr>
        <p:txBody>
          <a:bodyPr wrap="square" lIns="0" tIns="0" rIns="0" bIns="0" rtlCol="0" anchor="t"/>
          <a:lstStyle/>
          <a:p>
            <a:pPr marL="0" indent="0">
              <a:buNone/>
            </a:pPr>
            <a:r>
              <a:rPr lang="en-US" sz="1150" dirty="0">
                <a:solidFill>
                  <a:srgbClr val="51666C"/>
                </a:solidFill>
                <a:latin typeface="Times New Roman" panose="02020603050405020304" pitchFamily="18" charset="0"/>
                <a:ea typeface="Calibri" pitchFamily="34" charset="-122"/>
                <a:cs typeface="Times New Roman" panose="02020603050405020304" pitchFamily="18" charset="0"/>
              </a:rPr>
              <a:t>Potable-water cap proposed for new developments</a:t>
            </a:r>
            <a:endParaRPr lang="en-US" sz="1150" dirty="0">
              <a:latin typeface="Times New Roman" panose="02020603050405020304" pitchFamily="18" charset="0"/>
              <a:cs typeface="Times New Roman" panose="02020603050405020304" pitchFamily="18" charset="0"/>
            </a:endParaRPr>
          </a:p>
        </p:txBody>
      </p:sp>
      <p:sp>
        <p:nvSpPr>
          <p:cNvPr id="18" name="Shape 16"/>
          <p:cNvSpPr/>
          <p:nvPr/>
        </p:nvSpPr>
        <p:spPr>
          <a:xfrm>
            <a:off x="594360" y="2907590"/>
            <a:ext cx="11000232" cy="2103120"/>
          </a:xfrm>
          <a:prstGeom prst="roundRect">
            <a:avLst>
              <a:gd name="adj" fmla="val 3478"/>
            </a:avLst>
          </a:prstGeom>
          <a:solidFill>
            <a:srgbClr val="F1F6F6"/>
          </a:solidFill>
          <a:ln w="12700">
            <a:solidFill>
              <a:srgbClr val="F1F6F6"/>
            </a:solidFill>
            <a:prstDash val="solid"/>
          </a:ln>
        </p:spPr>
        <p:txBody>
          <a:bodyPr/>
          <a:lstStyle/>
          <a:p>
            <a:endParaRPr lang="en-US" dirty="0">
              <a:latin typeface="Times New Roman" panose="02020603050405020304" pitchFamily="18" charset="0"/>
              <a:cs typeface="Times New Roman" panose="02020603050405020304" pitchFamily="18" charset="0"/>
            </a:endParaRPr>
          </a:p>
        </p:txBody>
      </p:sp>
      <p:sp>
        <p:nvSpPr>
          <p:cNvPr id="19" name="Text 17"/>
          <p:cNvSpPr txBox="1"/>
          <p:nvPr/>
        </p:nvSpPr>
        <p:spPr>
          <a:xfrm>
            <a:off x="914400" y="3072182"/>
            <a:ext cx="10332720" cy="292608"/>
          </a:xfrm>
          <a:prstGeom prst="rect">
            <a:avLst/>
          </a:prstGeom>
          <a:noFill/>
          <a:ln/>
        </p:spPr>
        <p:txBody>
          <a:bodyPr wrap="square" lIns="0" tIns="0" rIns="0" bIns="0" rtlCol="0" anchor="ctr"/>
          <a:lstStyle/>
          <a:p>
            <a:pPr marL="0" indent="0">
              <a:buNone/>
            </a:pPr>
            <a:r>
              <a:rPr lang="en-US" sz="1400" b="1" dirty="0">
                <a:solidFill>
                  <a:srgbClr val="07323B"/>
                </a:solidFill>
                <a:latin typeface="Arial" panose="020B0604020202020204" pitchFamily="34" charset="0"/>
                <a:ea typeface="Calibri" pitchFamily="34" charset="-122"/>
                <a:cs typeface="Arial" panose="020B0604020202020204" pitchFamily="34" charset="0"/>
              </a:rPr>
              <a:t>What the vision commits Delhi to</a:t>
            </a:r>
            <a:endParaRPr lang="en-US" sz="1400" dirty="0">
              <a:latin typeface="Arial" panose="020B0604020202020204" pitchFamily="34" charset="0"/>
              <a:cs typeface="Arial" panose="020B0604020202020204" pitchFamily="34" charset="0"/>
            </a:endParaRPr>
          </a:p>
        </p:txBody>
      </p:sp>
      <p:sp>
        <p:nvSpPr>
          <p:cNvPr id="20" name="Text 18"/>
          <p:cNvSpPr txBox="1"/>
          <p:nvPr/>
        </p:nvSpPr>
        <p:spPr>
          <a:xfrm>
            <a:off x="914400" y="3474518"/>
            <a:ext cx="10332720" cy="1463040"/>
          </a:xfrm>
          <a:prstGeom prst="rect">
            <a:avLst/>
          </a:prstGeom>
          <a:noFill/>
          <a:ln/>
        </p:spPr>
        <p:txBody>
          <a:bodyPr wrap="square" lIns="0" tIns="0" rIns="0" bIns="0" rtlCol="0" anchor="t"/>
          <a:lstStyle/>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Dual plumbing mandatory for new and regeneration projects over 2,000 sq. m or 10,000 L/day discharge</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Zero Liquid Discharge required in land-pooling and Low Density Areas</a:t>
            </a:r>
            <a:endParaRPr lang="en-US" sz="1400" dirty="0">
              <a:latin typeface="Times New Roman" panose="02020603050405020304" pitchFamily="18" charset="0"/>
              <a:cs typeface="Times New Roman" panose="02020603050405020304" pitchFamily="18" charset="0"/>
            </a:endParaRPr>
          </a:p>
          <a:p>
            <a:pPr marL="177800" indent="-177800">
              <a:lnSpc>
                <a:spcPct val="105000"/>
              </a:lnSpc>
              <a:spcAft>
                <a:spcPts val="800"/>
              </a:spcAft>
              <a:buSzPct val="100000"/>
              <a:buChar char="•"/>
            </a:pPr>
            <a:r>
              <a:rPr lang="en-US" sz="1400" dirty="0">
                <a:solidFill>
                  <a:srgbClr val="51666C"/>
                </a:solidFill>
                <a:latin typeface="Times New Roman" panose="02020603050405020304" pitchFamily="18" charset="0"/>
                <a:ea typeface="Calibri" pitchFamily="34" charset="-122"/>
                <a:cs typeface="Times New Roman" panose="02020603050405020304" pitchFamily="18" charset="0"/>
              </a:rPr>
              <a:t>Green-blue integration: rejuvenation of Yamuna floodplains, drains, wetlands and lakes across the Najafgarh, Trans-Yamuna and Barapullah basins</a:t>
            </a:r>
            <a:endParaRPr lang="en-US" sz="1400" dirty="0">
              <a:latin typeface="Times New Roman" panose="02020603050405020304" pitchFamily="18" charset="0"/>
              <a:cs typeface="Times New Roman" panose="02020603050405020304" pitchFamily="18" charset="0"/>
            </a:endParaRPr>
          </a:p>
        </p:txBody>
      </p:sp>
      <p:sp>
        <p:nvSpPr>
          <p:cNvPr id="21" name="Text 19"/>
          <p:cNvSpPr txBox="1"/>
          <p:nvPr/>
        </p:nvSpPr>
        <p:spPr>
          <a:xfrm>
            <a:off x="594360" y="5579383"/>
            <a:ext cx="11000232" cy="274320"/>
          </a:xfrm>
          <a:prstGeom prst="rect">
            <a:avLst/>
          </a:prstGeom>
          <a:noFill/>
          <a:ln/>
        </p:spPr>
        <p:txBody>
          <a:bodyPr wrap="square" lIns="0" tIns="0" rIns="0" bIns="0" rtlCol="0" anchor="ctr"/>
          <a:lstStyle/>
          <a:p>
            <a:pPr marL="0" indent="0" algn="ctr">
              <a:buNone/>
            </a:pPr>
            <a:r>
              <a:rPr lang="en-US" sz="1000" i="1" dirty="0">
                <a:solidFill>
                  <a:srgbClr val="7C8E93"/>
                </a:solidFill>
                <a:latin typeface="Calibri" pitchFamily="34" charset="0"/>
                <a:ea typeface="Calibri" pitchFamily="34" charset="-122"/>
                <a:cs typeface="Calibri" pitchFamily="34" charset="-120"/>
              </a:rPr>
              <a:t>Source: Draft Master Plan for Delhi-2047 (MPD-2047), Delhi Development Authority.</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_amaanat_page_14.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45720" y="6656832"/>
            <a:ext cx="9144" cy="9144"/>
          </a:xfrm>
          <a:prstGeom prst="rect">
            <a:avLst/>
          </a:prstGeom>
          <a:noFill/>
        </p:spPr>
        <p:txBody>
          <a:bodyPr wrap="none">
            <a:spAutoFit/>
          </a:bodyPr>
          <a:lstStyle/>
          <a:p>
            <a:r>
              <a:rPr sz="100">
                <a:solidFill>
                  <a:srgbClr val="FFFFFF"/>
                </a:solidFill>
              </a:rPr>
              <a:t>NDMC Project Locations</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png"/>
          <p:cNvPicPr>
            <a:picLocks noChangeAspect="1"/>
          </p:cNvPicPr>
          <p:nvPr/>
        </p:nvPicPr>
        <p:blipFill>
          <a:blip r:embed="rId2"/>
          <a:stretch>
            <a:fillRect/>
          </a:stretch>
        </p:blipFill>
        <p:spPr>
          <a:xfrm>
            <a:off x="196948" y="0"/>
            <a:ext cx="11995051" cy="67472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903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947" y="199602"/>
            <a:ext cx="12135053" cy="477054"/>
          </a:xfrm>
          <a:prstGeom prst="rect">
            <a:avLst/>
          </a:prstGeom>
          <a:solidFill>
            <a:schemeClr val="accent1">
              <a:lumMod val="75000"/>
            </a:schemeClr>
          </a:solidFill>
        </p:spPr>
        <p:txBody>
          <a:bodyPr wrap="none">
            <a:spAutoFit/>
          </a:bodyPr>
          <a:lstStyle/>
          <a:p>
            <a:pPr>
              <a:defRPr sz="2500" b="1">
                <a:solidFill>
                  <a:srgbClr val="143464"/>
                </a:solidFill>
                <a:latin typeface="Aptos Display"/>
              </a:defRPr>
            </a:pPr>
            <a:r>
              <a:rPr dirty="0">
                <a:solidFill>
                  <a:schemeClr val="bg1"/>
                </a:solidFill>
                <a:latin typeface="Arial" panose="020B0604020202020204" pitchFamily="34" charset="0"/>
                <a:cs typeface="Arial" panose="020B0604020202020204" pitchFamily="34" charset="0"/>
              </a:rPr>
              <a:t>DJB STPs – Potential Reuse Linkages with DMRC Depots &amp; Sports Complexes</a:t>
            </a:r>
          </a:p>
        </p:txBody>
      </p:sp>
      <p:sp>
        <p:nvSpPr>
          <p:cNvPr id="3" name="TextBox 2"/>
          <p:cNvSpPr txBox="1"/>
          <p:nvPr/>
        </p:nvSpPr>
        <p:spPr>
          <a:xfrm>
            <a:off x="438912" y="749808"/>
            <a:ext cx="8866017" cy="292388"/>
          </a:xfrm>
          <a:prstGeom prst="rect">
            <a:avLst/>
          </a:prstGeom>
          <a:noFill/>
        </p:spPr>
        <p:txBody>
          <a:bodyPr wrap="none">
            <a:spAutoFit/>
          </a:bodyPr>
          <a:lstStyle/>
          <a:p>
            <a:pPr>
              <a:defRPr sz="1300">
                <a:solidFill>
                  <a:srgbClr val="505A69"/>
                </a:solidFill>
                <a:latin typeface="Aptos"/>
              </a:defRPr>
            </a:pPr>
            <a:r>
              <a:rPr dirty="0">
                <a:latin typeface="Arial" panose="020B0604020202020204" pitchFamily="34" charset="0"/>
                <a:cs typeface="Arial" panose="020B0604020202020204" pitchFamily="34" charset="0"/>
              </a:rPr>
              <a:t>Indicative screening based on DJB STP capacity, location and proximity to DMRC depots and DDA sports complexes.</a:t>
            </a:r>
          </a:p>
        </p:txBody>
      </p:sp>
      <p:graphicFrame>
        <p:nvGraphicFramePr>
          <p:cNvPr id="4" name="Table 3"/>
          <p:cNvGraphicFramePr>
            <a:graphicFrameLocks noGrp="1"/>
          </p:cNvGraphicFramePr>
          <p:nvPr>
            <p:extLst>
              <p:ext uri="{D42A27DB-BD31-4B8C-83A1-F6EECF244321}">
                <p14:modId xmlns:p14="http://schemas.microsoft.com/office/powerpoint/2010/main" val="143287224"/>
              </p:ext>
            </p:extLst>
          </p:nvPr>
        </p:nvGraphicFramePr>
        <p:xfrm>
          <a:off x="502920" y="1058973"/>
          <a:ext cx="10774173" cy="4834406"/>
        </p:xfrm>
        <a:graphic>
          <a:graphicData uri="http://schemas.openxmlformats.org/drawingml/2006/table">
            <a:tbl>
              <a:tblPr firstRow="1" bandRow="1">
                <a:tableStyleId>{3B4B98B0-60AC-42C2-AFA5-B58CD77FA1E5}</a:tableStyleId>
              </a:tblPr>
              <a:tblGrid>
                <a:gridCol w="507683">
                  <a:extLst>
                    <a:ext uri="{9D8B030D-6E8A-4147-A177-3AD203B41FA5}">
                      <a16:colId xmlns:a16="http://schemas.microsoft.com/office/drawing/2014/main" val="20000"/>
                    </a:ext>
                  </a:extLst>
                </a:gridCol>
                <a:gridCol w="1974325">
                  <a:extLst>
                    <a:ext uri="{9D8B030D-6E8A-4147-A177-3AD203B41FA5}">
                      <a16:colId xmlns:a16="http://schemas.microsoft.com/office/drawing/2014/main" val="20001"/>
                    </a:ext>
                  </a:extLst>
                </a:gridCol>
                <a:gridCol w="1015367">
                  <a:extLst>
                    <a:ext uri="{9D8B030D-6E8A-4147-A177-3AD203B41FA5}">
                      <a16:colId xmlns:a16="http://schemas.microsoft.com/office/drawing/2014/main" val="20002"/>
                    </a:ext>
                  </a:extLst>
                </a:gridCol>
                <a:gridCol w="2030735">
                  <a:extLst>
                    <a:ext uri="{9D8B030D-6E8A-4147-A177-3AD203B41FA5}">
                      <a16:colId xmlns:a16="http://schemas.microsoft.com/office/drawing/2014/main" val="20003"/>
                    </a:ext>
                  </a:extLst>
                </a:gridCol>
                <a:gridCol w="1128186">
                  <a:extLst>
                    <a:ext uri="{9D8B030D-6E8A-4147-A177-3AD203B41FA5}">
                      <a16:colId xmlns:a16="http://schemas.microsoft.com/office/drawing/2014/main" val="20004"/>
                    </a:ext>
                  </a:extLst>
                </a:gridCol>
                <a:gridCol w="2876873">
                  <a:extLst>
                    <a:ext uri="{9D8B030D-6E8A-4147-A177-3AD203B41FA5}">
                      <a16:colId xmlns:a16="http://schemas.microsoft.com/office/drawing/2014/main" val="20005"/>
                    </a:ext>
                  </a:extLst>
                </a:gridCol>
                <a:gridCol w="1241004">
                  <a:extLst>
                    <a:ext uri="{9D8B030D-6E8A-4147-A177-3AD203B41FA5}">
                      <a16:colId xmlns:a16="http://schemas.microsoft.com/office/drawing/2014/main" val="20006"/>
                    </a:ext>
                  </a:extLst>
                </a:gridCol>
              </a:tblGrid>
              <a:tr h="428105">
                <a:tc>
                  <a:txBody>
                    <a:bodyPr/>
                    <a:lstStyle/>
                    <a:p>
                      <a:pPr algn="ctr"/>
                      <a:r>
                        <a:rPr sz="1400" dirty="0">
                          <a:latin typeface="Arial" panose="020B0604020202020204" pitchFamily="34" charset="0"/>
                          <a:cs typeface="Arial" panose="020B0604020202020204" pitchFamily="34" charset="0"/>
                        </a:rPr>
                        <a:t>S.</a:t>
                      </a:r>
                      <a:r>
                        <a:rPr lang="en-IN" sz="14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No.</a:t>
                      </a:r>
                    </a:p>
                  </a:txBody>
                  <a:tcPr marL="36576" marR="36576" anchor="ctr"/>
                </a:tc>
                <a:tc>
                  <a:txBody>
                    <a:bodyPr/>
                    <a:lstStyle/>
                    <a:p>
                      <a:pPr algn="ctr"/>
                      <a:r>
                        <a:rPr sz="1400">
                          <a:latin typeface="Arial" panose="020B0604020202020204" pitchFamily="34" charset="0"/>
                          <a:cs typeface="Arial" panose="020B0604020202020204" pitchFamily="34" charset="0"/>
                        </a:rPr>
                        <a:t>DJB STP</a:t>
                      </a:r>
                    </a:p>
                  </a:txBody>
                  <a:tcPr marL="36576" marR="36576" anchor="ctr"/>
                </a:tc>
                <a:tc>
                  <a:txBody>
                    <a:bodyPr/>
                    <a:lstStyle/>
                    <a:p>
                      <a:pPr algn="ctr"/>
                      <a:r>
                        <a:rPr sz="1400">
                          <a:latin typeface="Arial" panose="020B0604020202020204" pitchFamily="34" charset="0"/>
                          <a:cs typeface="Arial" panose="020B0604020202020204" pitchFamily="34" charset="0"/>
                        </a:rPr>
                        <a:t>Capacity</a:t>
                      </a:r>
                    </a:p>
                    <a:p>
                      <a:pPr algn="ctr"/>
                      <a:r>
                        <a:rPr sz="1400">
                          <a:latin typeface="Arial" panose="020B0604020202020204" pitchFamily="34" charset="0"/>
                          <a:cs typeface="Arial" panose="020B0604020202020204" pitchFamily="34" charset="0"/>
                        </a:rPr>
                        <a:t>(MGD)</a:t>
                      </a:r>
                    </a:p>
                  </a:txBody>
                  <a:tcPr marL="36576" marR="36576" anchor="ctr"/>
                </a:tc>
                <a:tc>
                  <a:txBody>
                    <a:bodyPr/>
                    <a:lstStyle/>
                    <a:p>
                      <a:pPr algn="ctr"/>
                      <a:r>
                        <a:rPr sz="1200">
                          <a:latin typeface="Arial" panose="020B0604020202020204" pitchFamily="34" charset="0"/>
                          <a:cs typeface="Arial" panose="020B0604020202020204" pitchFamily="34" charset="0"/>
                        </a:rPr>
                        <a:t>Nearest DMRC Depot / Maintenance Facility</a:t>
                      </a:r>
                    </a:p>
                  </a:txBody>
                  <a:tcPr marL="36576" marR="36576" anchor="ctr"/>
                </a:tc>
                <a:tc>
                  <a:txBody>
                    <a:bodyPr/>
                    <a:lstStyle/>
                    <a:p>
                      <a:pPr algn="ctr"/>
                      <a:r>
                        <a:rPr sz="1400">
                          <a:latin typeface="Arial" panose="020B0604020202020204" pitchFamily="34" charset="0"/>
                          <a:cs typeface="Arial" panose="020B0604020202020204" pitchFamily="34" charset="0"/>
                        </a:rPr>
                        <a:t>Distance</a:t>
                      </a:r>
                    </a:p>
                    <a:p>
                      <a:pPr algn="ctr"/>
                      <a:r>
                        <a:rPr sz="1400">
                          <a:latin typeface="Arial" panose="020B0604020202020204" pitchFamily="34" charset="0"/>
                          <a:cs typeface="Arial" panose="020B0604020202020204" pitchFamily="34" charset="0"/>
                        </a:rPr>
                        <a:t>(km)</a:t>
                      </a:r>
                    </a:p>
                  </a:txBody>
                  <a:tcPr marL="36576" marR="36576" anchor="ctr"/>
                </a:tc>
                <a:tc>
                  <a:txBody>
                    <a:bodyPr/>
                    <a:lstStyle/>
                    <a:p>
                      <a:pPr algn="ctr"/>
                      <a:r>
                        <a:rPr sz="1200">
                          <a:latin typeface="Arial" panose="020B0604020202020204" pitchFamily="34" charset="0"/>
                          <a:cs typeface="Arial" panose="020B0604020202020204" pitchFamily="34" charset="0"/>
                        </a:rPr>
                        <a:t>Nearest / Selected Sports Complex</a:t>
                      </a:r>
                    </a:p>
                  </a:txBody>
                  <a:tcPr marL="36576" marR="36576" anchor="ctr"/>
                </a:tc>
                <a:tc>
                  <a:txBody>
                    <a:bodyPr/>
                    <a:lstStyle/>
                    <a:p>
                      <a:pPr algn="ctr"/>
                      <a:r>
                        <a:rPr sz="1400">
                          <a:latin typeface="Arial" panose="020B0604020202020204" pitchFamily="34" charset="0"/>
                          <a:cs typeface="Arial" panose="020B0604020202020204" pitchFamily="34" charset="0"/>
                        </a:rPr>
                        <a:t>Distance</a:t>
                      </a:r>
                    </a:p>
                    <a:p>
                      <a:pPr algn="ctr"/>
                      <a:r>
                        <a:rPr sz="1400">
                          <a:latin typeface="Arial" panose="020B0604020202020204" pitchFamily="34" charset="0"/>
                          <a:cs typeface="Arial" panose="020B0604020202020204" pitchFamily="34" charset="0"/>
                        </a:rPr>
                        <a:t>(km)</a:t>
                      </a:r>
                    </a:p>
                  </a:txBody>
                  <a:tcPr marL="36576" marR="36576" anchor="ctr"/>
                </a:tc>
                <a:extLst>
                  <a:ext uri="{0D108BD9-81ED-4DB2-BD59-A6C34878D82A}">
                    <a16:rowId xmlns:a16="http://schemas.microsoft.com/office/drawing/2014/main" val="10000"/>
                  </a:ext>
                </a:extLst>
              </a:tr>
              <a:tr h="428105">
                <a:tc>
                  <a:txBody>
                    <a:bodyPr/>
                    <a:lstStyle/>
                    <a:p>
                      <a:pPr algn="ctr"/>
                      <a:r>
                        <a:rPr sz="1400">
                          <a:latin typeface="Arial" panose="020B0604020202020204" pitchFamily="34" charset="0"/>
                          <a:cs typeface="Arial" panose="020B0604020202020204" pitchFamily="34" charset="0"/>
                        </a:rPr>
                        <a:t>1</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Okhla</a:t>
                      </a: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170</a:t>
                      </a:r>
                      <a:endParaRPr sz="1400" dirty="0">
                        <a:solidFill>
                          <a:srgbClr val="FF0000"/>
                        </a:solidFill>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Sarita Vihar</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2–3</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Siri Fort</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8–10</a:t>
                      </a:r>
                    </a:p>
                  </a:txBody>
                  <a:tcPr marL="36576" marR="36576" marT="18288" marB="18288" anchor="ctr"/>
                </a:tc>
                <a:extLst>
                  <a:ext uri="{0D108BD9-81ED-4DB2-BD59-A6C34878D82A}">
                    <a16:rowId xmlns:a16="http://schemas.microsoft.com/office/drawing/2014/main" val="10001"/>
                  </a:ext>
                </a:extLst>
              </a:tr>
              <a:tr h="428105">
                <a:tc>
                  <a:txBody>
                    <a:bodyPr/>
                    <a:lstStyle/>
                    <a:p>
                      <a:pPr algn="ctr"/>
                      <a:r>
                        <a:rPr sz="1400">
                          <a:latin typeface="Arial" panose="020B0604020202020204" pitchFamily="34" charset="0"/>
                          <a:cs typeface="Arial" panose="020B0604020202020204" pitchFamily="34" charset="0"/>
                        </a:rPr>
                        <a:t>2</a:t>
                      </a:r>
                    </a:p>
                  </a:txBody>
                  <a:tcPr marL="36576" marR="36576" marT="18288" marB="18288" anchor="ctr"/>
                </a:tc>
                <a:tc>
                  <a:txBody>
                    <a:bodyPr/>
                    <a:lstStyle/>
                    <a:p>
                      <a:pPr algn="l"/>
                      <a:r>
                        <a:rPr sz="1400" dirty="0" err="1">
                          <a:latin typeface="Arial" panose="020B0604020202020204" pitchFamily="34" charset="0"/>
                          <a:cs typeface="Arial" panose="020B0604020202020204" pitchFamily="34" charset="0"/>
                        </a:rPr>
                        <a:t>Kondli</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9</a:t>
                      </a:r>
                      <a:r>
                        <a:rPr sz="1400" dirty="0">
                          <a:solidFill>
                            <a:srgbClr val="FF0000"/>
                          </a:solidFill>
                          <a:latin typeface="Arial" panose="020B0604020202020204" pitchFamily="34" charset="0"/>
                          <a:cs typeface="Arial" panose="020B0604020202020204" pitchFamily="34" charset="0"/>
                        </a:rPr>
                        <a:t>0</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Yamuna Bank</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5–7</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Chilla Sports Complex</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5–7</a:t>
                      </a:r>
                    </a:p>
                  </a:txBody>
                  <a:tcPr marL="36576" marR="36576" marT="18288" marB="18288" anchor="ctr"/>
                </a:tc>
                <a:extLst>
                  <a:ext uri="{0D108BD9-81ED-4DB2-BD59-A6C34878D82A}">
                    <a16:rowId xmlns:a16="http://schemas.microsoft.com/office/drawing/2014/main" val="10002"/>
                  </a:ext>
                </a:extLst>
              </a:tr>
              <a:tr h="428105">
                <a:tc>
                  <a:txBody>
                    <a:bodyPr/>
                    <a:lstStyle/>
                    <a:p>
                      <a:pPr algn="ctr"/>
                      <a:r>
                        <a:rPr sz="1400">
                          <a:latin typeface="Arial" panose="020B0604020202020204" pitchFamily="34" charset="0"/>
                          <a:cs typeface="Arial" panose="020B0604020202020204" pitchFamily="34" charset="0"/>
                        </a:rPr>
                        <a:t>3</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Yamuna </a:t>
                      </a:r>
                      <a:r>
                        <a:rPr sz="1400" dirty="0" err="1">
                          <a:latin typeface="Arial" panose="020B0604020202020204" pitchFamily="34" charset="0"/>
                          <a:cs typeface="Arial" panose="020B0604020202020204" pitchFamily="34" charset="0"/>
                        </a:rPr>
                        <a:t>Vihar</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a:solidFill>
                            <a:srgbClr val="FF0000"/>
                          </a:solidFill>
                          <a:latin typeface="Arial" panose="020B0604020202020204" pitchFamily="34" charset="0"/>
                          <a:cs typeface="Arial" panose="020B0604020202020204" pitchFamily="34" charset="0"/>
                        </a:rPr>
                        <a:t>50</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Shastri Park</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4–6</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Jawaharlal Nehru Stadium</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13–16</a:t>
                      </a:r>
                    </a:p>
                  </a:txBody>
                  <a:tcPr marL="36576" marR="36576" marT="18288" marB="18288" anchor="ctr"/>
                </a:tc>
                <a:extLst>
                  <a:ext uri="{0D108BD9-81ED-4DB2-BD59-A6C34878D82A}">
                    <a16:rowId xmlns:a16="http://schemas.microsoft.com/office/drawing/2014/main" val="10003"/>
                  </a:ext>
                </a:extLst>
              </a:tr>
              <a:tr h="428105">
                <a:tc>
                  <a:txBody>
                    <a:bodyPr/>
                    <a:lstStyle/>
                    <a:p>
                      <a:pPr algn="ctr"/>
                      <a:r>
                        <a:rPr sz="1400">
                          <a:latin typeface="Arial" panose="020B0604020202020204" pitchFamily="34" charset="0"/>
                          <a:cs typeface="Arial" panose="020B0604020202020204" pitchFamily="34" charset="0"/>
                        </a:rPr>
                        <a:t>4</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Coronation Pillar / NSTP</a:t>
                      </a: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100</a:t>
                      </a:r>
                      <a:endParaRPr sz="1400" dirty="0">
                        <a:solidFill>
                          <a:srgbClr val="FF0000"/>
                        </a:solidFill>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Shastri Park</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4–6</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Pusa Sports Complex</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7–9</a:t>
                      </a:r>
                    </a:p>
                  </a:txBody>
                  <a:tcPr marL="36576" marR="36576" marT="18288" marB="18288" anchor="ctr"/>
                </a:tc>
                <a:extLst>
                  <a:ext uri="{0D108BD9-81ED-4DB2-BD59-A6C34878D82A}">
                    <a16:rowId xmlns:a16="http://schemas.microsoft.com/office/drawing/2014/main" val="10004"/>
                  </a:ext>
                </a:extLst>
              </a:tr>
              <a:tr h="428105">
                <a:tc>
                  <a:txBody>
                    <a:bodyPr/>
                    <a:lstStyle/>
                    <a:p>
                      <a:pPr algn="ctr"/>
                      <a:r>
                        <a:rPr sz="1400">
                          <a:latin typeface="Arial" panose="020B0604020202020204" pitchFamily="34" charset="0"/>
                          <a:cs typeface="Arial" panose="020B0604020202020204" pitchFamily="34" charset="0"/>
                        </a:rPr>
                        <a:t>5</a:t>
                      </a:r>
                    </a:p>
                  </a:txBody>
                  <a:tcPr marL="36576" marR="36576" marT="18288" marB="18288" anchor="ctr"/>
                </a:tc>
                <a:tc>
                  <a:txBody>
                    <a:bodyPr/>
                    <a:lstStyle/>
                    <a:p>
                      <a:pPr algn="l"/>
                      <a:r>
                        <a:rPr sz="1400" dirty="0" err="1">
                          <a:latin typeface="Arial" panose="020B0604020202020204" pitchFamily="34" charset="0"/>
                          <a:cs typeface="Arial" panose="020B0604020202020204" pitchFamily="34" charset="0"/>
                        </a:rPr>
                        <a:t>Rithala</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a:solidFill>
                            <a:srgbClr val="FF0000"/>
                          </a:solidFill>
                          <a:latin typeface="Arial" panose="020B0604020202020204" pitchFamily="34" charset="0"/>
                          <a:cs typeface="Arial" panose="020B0604020202020204" pitchFamily="34" charset="0"/>
                        </a:rPr>
                        <a:t>80</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Badli</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5–8</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Rohini Sports Complex</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3–5</a:t>
                      </a:r>
                    </a:p>
                  </a:txBody>
                  <a:tcPr marL="36576" marR="36576" marT="18288" marB="18288" anchor="ctr"/>
                </a:tc>
                <a:extLst>
                  <a:ext uri="{0D108BD9-81ED-4DB2-BD59-A6C34878D82A}">
                    <a16:rowId xmlns:a16="http://schemas.microsoft.com/office/drawing/2014/main" val="10005"/>
                  </a:ext>
                </a:extLst>
              </a:tr>
              <a:tr h="428105">
                <a:tc>
                  <a:txBody>
                    <a:bodyPr/>
                    <a:lstStyle/>
                    <a:p>
                      <a:pPr algn="ctr"/>
                      <a:r>
                        <a:rPr sz="1400" dirty="0">
                          <a:latin typeface="Arial" panose="020B0604020202020204" pitchFamily="34" charset="0"/>
                          <a:cs typeface="Arial" panose="020B0604020202020204" pitchFamily="34" charset="0"/>
                        </a:rPr>
                        <a:t>6</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Keshopur</a:t>
                      </a:r>
                      <a:r>
                        <a:rPr lang="en-IN" sz="1400" dirty="0">
                          <a:latin typeface="Arial" panose="020B0604020202020204" pitchFamily="34" charset="0"/>
                          <a:cs typeface="Arial" panose="020B0604020202020204" pitchFamily="34" charset="0"/>
                        </a:rPr>
                        <a:t>/Najafgarh</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92</a:t>
                      </a:r>
                      <a:endParaRPr sz="1400" dirty="0">
                        <a:solidFill>
                          <a:srgbClr val="FF0000"/>
                        </a:solidFill>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Najafgarh</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8–12</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Hari Nagar Sports Complex</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5–7</a:t>
                      </a:r>
                    </a:p>
                  </a:txBody>
                  <a:tcPr marL="36576" marR="36576" marT="18288" marB="18288" anchor="ctr"/>
                </a:tc>
                <a:extLst>
                  <a:ext uri="{0D108BD9-81ED-4DB2-BD59-A6C34878D82A}">
                    <a16:rowId xmlns:a16="http://schemas.microsoft.com/office/drawing/2014/main" val="10006"/>
                  </a:ext>
                </a:extLst>
              </a:tr>
              <a:tr h="428105">
                <a:tc>
                  <a:txBody>
                    <a:bodyPr/>
                    <a:lstStyle/>
                    <a:p>
                      <a:pPr algn="ctr"/>
                      <a:r>
                        <a:rPr sz="1400">
                          <a:latin typeface="Arial" panose="020B0604020202020204" pitchFamily="34" charset="0"/>
                          <a:cs typeface="Arial" panose="020B0604020202020204" pitchFamily="34" charset="0"/>
                        </a:rPr>
                        <a:t>7</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Pappankalan</a:t>
                      </a: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60</a:t>
                      </a:r>
                      <a:endParaRPr sz="1400" dirty="0">
                        <a:solidFill>
                          <a:srgbClr val="FF0000"/>
                        </a:solidFill>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err="1">
                          <a:latin typeface="Arial" panose="020B0604020202020204" pitchFamily="34" charset="0"/>
                          <a:cs typeface="Arial" panose="020B0604020202020204" pitchFamily="34" charset="0"/>
                        </a:rPr>
                        <a:t>Najafgarh</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5–8</a:t>
                      </a:r>
                    </a:p>
                  </a:txBody>
                  <a:tcPr marL="36576" marR="36576" marT="18288" marB="18288" anchor="ctr"/>
                </a:tc>
                <a:tc>
                  <a:txBody>
                    <a:bodyPr/>
                    <a:lstStyle/>
                    <a:p>
                      <a:pPr algn="ctr"/>
                      <a:r>
                        <a:rPr sz="1400" dirty="0" err="1">
                          <a:latin typeface="Arial" panose="020B0604020202020204" pitchFamily="34" charset="0"/>
                          <a:cs typeface="Arial" panose="020B0604020202020204" pitchFamily="34" charset="0"/>
                        </a:rPr>
                        <a:t>Dwarka</a:t>
                      </a:r>
                      <a:r>
                        <a:rPr sz="1400" dirty="0">
                          <a:latin typeface="Arial" panose="020B0604020202020204" pitchFamily="34" charset="0"/>
                          <a:cs typeface="Arial" panose="020B0604020202020204" pitchFamily="34" charset="0"/>
                        </a:rPr>
                        <a:t> Sports Complex (Sec-11)</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4–6</a:t>
                      </a:r>
                    </a:p>
                  </a:txBody>
                  <a:tcPr marL="36576" marR="36576" marT="18288" marB="18288" anchor="ctr"/>
                </a:tc>
                <a:extLst>
                  <a:ext uri="{0D108BD9-81ED-4DB2-BD59-A6C34878D82A}">
                    <a16:rowId xmlns:a16="http://schemas.microsoft.com/office/drawing/2014/main" val="10007"/>
                  </a:ext>
                </a:extLst>
              </a:tr>
              <a:tr h="428105">
                <a:tc>
                  <a:txBody>
                    <a:bodyPr/>
                    <a:lstStyle/>
                    <a:p>
                      <a:pPr algn="ctr"/>
                      <a:r>
                        <a:rPr sz="1400">
                          <a:latin typeface="Arial" panose="020B0604020202020204" pitchFamily="34" charset="0"/>
                          <a:cs typeface="Arial" panose="020B0604020202020204" pitchFamily="34" charset="0"/>
                        </a:rPr>
                        <a:t>8</a:t>
                      </a:r>
                    </a:p>
                  </a:txBody>
                  <a:tcPr marL="36576" marR="36576" marT="18288" marB="18288" anchor="ctr"/>
                </a:tc>
                <a:tc>
                  <a:txBody>
                    <a:bodyPr/>
                    <a:lstStyle/>
                    <a:p>
                      <a:pPr algn="l"/>
                      <a:r>
                        <a:rPr sz="1400" dirty="0" err="1">
                          <a:latin typeface="Arial" panose="020B0604020202020204" pitchFamily="34" charset="0"/>
                          <a:cs typeface="Arial" panose="020B0604020202020204" pitchFamily="34" charset="0"/>
                        </a:rPr>
                        <a:t>Nilothi</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lang="en-IN" sz="1400" dirty="0">
                          <a:solidFill>
                            <a:srgbClr val="FF0000"/>
                          </a:solidFill>
                          <a:latin typeface="Arial" panose="020B0604020202020204" pitchFamily="34" charset="0"/>
                          <a:cs typeface="Arial" panose="020B0604020202020204" pitchFamily="34" charset="0"/>
                        </a:rPr>
                        <a:t>80</a:t>
                      </a:r>
                      <a:endParaRPr sz="1400" dirty="0">
                        <a:solidFill>
                          <a:srgbClr val="FF0000"/>
                        </a:solidFill>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err="1">
                          <a:latin typeface="Arial" panose="020B0604020202020204" pitchFamily="34" charset="0"/>
                          <a:cs typeface="Arial" panose="020B0604020202020204" pitchFamily="34" charset="0"/>
                        </a:rPr>
                        <a:t>Mundka</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4–6</a:t>
                      </a:r>
                    </a:p>
                  </a:txBody>
                  <a:tcPr marL="36576" marR="36576" marT="18288" marB="18288" anchor="ctr"/>
                </a:tc>
                <a:tc>
                  <a:txBody>
                    <a:bodyPr/>
                    <a:lstStyle/>
                    <a:p>
                      <a:pPr algn="ctr"/>
                      <a:r>
                        <a:rPr sz="1400" dirty="0" err="1">
                          <a:latin typeface="Arial" panose="020B0604020202020204" pitchFamily="34" charset="0"/>
                          <a:cs typeface="Arial" panose="020B0604020202020204" pitchFamily="34" charset="0"/>
                        </a:rPr>
                        <a:t>Pitampura</a:t>
                      </a:r>
                      <a:r>
                        <a:rPr sz="1400" dirty="0">
                          <a:latin typeface="Arial" panose="020B0604020202020204" pitchFamily="34" charset="0"/>
                          <a:cs typeface="Arial" panose="020B0604020202020204" pitchFamily="34" charset="0"/>
                        </a:rPr>
                        <a:t> Sports Complex</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10–14</a:t>
                      </a:r>
                    </a:p>
                  </a:txBody>
                  <a:tcPr marL="36576" marR="36576" marT="18288" marB="18288" anchor="ctr"/>
                </a:tc>
                <a:extLst>
                  <a:ext uri="{0D108BD9-81ED-4DB2-BD59-A6C34878D82A}">
                    <a16:rowId xmlns:a16="http://schemas.microsoft.com/office/drawing/2014/main" val="10008"/>
                  </a:ext>
                </a:extLst>
              </a:tr>
              <a:tr h="428105">
                <a:tc>
                  <a:txBody>
                    <a:bodyPr/>
                    <a:lstStyle/>
                    <a:p>
                      <a:pPr algn="ctr"/>
                      <a:r>
                        <a:rPr sz="1400">
                          <a:latin typeface="Arial" panose="020B0604020202020204" pitchFamily="34" charset="0"/>
                          <a:cs typeface="Arial" panose="020B0604020202020204" pitchFamily="34" charset="0"/>
                        </a:rPr>
                        <a:t>9</a:t>
                      </a:r>
                    </a:p>
                  </a:txBody>
                  <a:tcPr marL="36576" marR="36576" marT="18288" marB="18288" anchor="ctr"/>
                </a:tc>
                <a:tc>
                  <a:txBody>
                    <a:bodyPr/>
                    <a:lstStyle/>
                    <a:p>
                      <a:pPr algn="l"/>
                      <a:r>
                        <a:rPr sz="1400" dirty="0">
                          <a:latin typeface="Arial" panose="020B0604020202020204" pitchFamily="34" charset="0"/>
                          <a:cs typeface="Arial" panose="020B0604020202020204" pitchFamily="34" charset="0"/>
                        </a:rPr>
                        <a:t>Vasant </a:t>
                      </a:r>
                      <a:r>
                        <a:rPr sz="1400" dirty="0" err="1">
                          <a:latin typeface="Arial" panose="020B0604020202020204" pitchFamily="34" charset="0"/>
                          <a:cs typeface="Arial" panose="020B0604020202020204" pitchFamily="34" charset="0"/>
                        </a:rPr>
                        <a:t>Kunj</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a:solidFill>
                            <a:srgbClr val="FF0000"/>
                          </a:solidFill>
                          <a:latin typeface="Arial" panose="020B0604020202020204" pitchFamily="34" charset="0"/>
                          <a:cs typeface="Arial" panose="020B0604020202020204" pitchFamily="34" charset="0"/>
                        </a:rPr>
                        <a:t>5</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Sultanpur</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6–9</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Siri Fort</a:t>
                      </a:r>
                    </a:p>
                  </a:txBody>
                  <a:tcPr marL="36576" marR="36576" marT="18288" marB="18288" anchor="ctr"/>
                </a:tc>
                <a:tc>
                  <a:txBody>
                    <a:bodyPr/>
                    <a:lstStyle/>
                    <a:p>
                      <a:pPr algn="ctr"/>
                      <a:r>
                        <a:rPr lang="en-IN" sz="1400" dirty="0">
                          <a:latin typeface="Arial" panose="020B0604020202020204" pitchFamily="34" charset="0"/>
                          <a:cs typeface="Arial" panose="020B0604020202020204" pitchFamily="34" charset="0"/>
                        </a:rPr>
                        <a:t>13</a:t>
                      </a:r>
                      <a:r>
                        <a:rPr sz="1400" dirty="0">
                          <a:latin typeface="Arial" panose="020B0604020202020204" pitchFamily="34" charset="0"/>
                          <a:cs typeface="Arial" panose="020B0604020202020204" pitchFamily="34" charset="0"/>
                        </a:rPr>
                        <a:t>–1</a:t>
                      </a:r>
                      <a:r>
                        <a:rPr lang="en-IN" sz="1400" dirty="0">
                          <a:latin typeface="Arial" panose="020B0604020202020204" pitchFamily="34" charset="0"/>
                          <a:cs typeface="Arial" panose="020B0604020202020204" pitchFamily="34" charset="0"/>
                        </a:rPr>
                        <a:t>4</a:t>
                      </a:r>
                      <a:endParaRPr sz="1400" dirty="0">
                        <a:latin typeface="Arial" panose="020B0604020202020204" pitchFamily="34" charset="0"/>
                        <a:cs typeface="Arial" panose="020B0604020202020204" pitchFamily="34" charset="0"/>
                      </a:endParaRPr>
                    </a:p>
                  </a:txBody>
                  <a:tcPr marL="36576" marR="36576" marT="18288" marB="18288" anchor="ctr"/>
                </a:tc>
                <a:extLst>
                  <a:ext uri="{0D108BD9-81ED-4DB2-BD59-A6C34878D82A}">
                    <a16:rowId xmlns:a16="http://schemas.microsoft.com/office/drawing/2014/main" val="10009"/>
                  </a:ext>
                </a:extLst>
              </a:tr>
              <a:tr h="428110">
                <a:tc>
                  <a:txBody>
                    <a:bodyPr/>
                    <a:lstStyle/>
                    <a:p>
                      <a:pPr algn="ctr"/>
                      <a:r>
                        <a:rPr sz="1400">
                          <a:latin typeface="Arial" panose="020B0604020202020204" pitchFamily="34" charset="0"/>
                          <a:cs typeface="Arial" panose="020B0604020202020204" pitchFamily="34" charset="0"/>
                        </a:rPr>
                        <a:t>10</a:t>
                      </a:r>
                    </a:p>
                  </a:txBody>
                  <a:tcPr marL="36576" marR="36576" marT="18288" marB="18288" anchor="ctr"/>
                </a:tc>
                <a:tc>
                  <a:txBody>
                    <a:bodyPr/>
                    <a:lstStyle/>
                    <a:p>
                      <a:pPr algn="l"/>
                      <a:r>
                        <a:rPr sz="1400" dirty="0" err="1">
                          <a:latin typeface="Arial" panose="020B0604020202020204" pitchFamily="34" charset="0"/>
                          <a:cs typeface="Arial" panose="020B0604020202020204" pitchFamily="34" charset="0"/>
                        </a:rPr>
                        <a:t>Mehrauli</a:t>
                      </a:r>
                      <a:endParaRPr sz="1400" dirty="0">
                        <a:latin typeface="Arial" panose="020B0604020202020204" pitchFamily="34" charset="0"/>
                        <a:cs typeface="Arial" panose="020B0604020202020204" pitchFamily="34" charset="0"/>
                      </a:endParaRPr>
                    </a:p>
                  </a:txBody>
                  <a:tcPr marL="36576" marR="36576" marT="18288" marB="18288" anchor="ctr"/>
                </a:tc>
                <a:tc>
                  <a:txBody>
                    <a:bodyPr/>
                    <a:lstStyle/>
                    <a:p>
                      <a:pPr algn="ctr"/>
                      <a:r>
                        <a:rPr sz="1400" dirty="0">
                          <a:solidFill>
                            <a:srgbClr val="FF0000"/>
                          </a:solidFill>
                          <a:latin typeface="Arial" panose="020B0604020202020204" pitchFamily="34" charset="0"/>
                          <a:cs typeface="Arial" panose="020B0604020202020204" pitchFamily="34" charset="0"/>
                        </a:rPr>
                        <a:t>5</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Sultanpur</a:t>
                      </a:r>
                    </a:p>
                  </a:txBody>
                  <a:tcPr marL="36576" marR="36576" marT="18288" marB="18288" anchor="ctr"/>
                </a:tc>
                <a:tc>
                  <a:txBody>
                    <a:bodyPr/>
                    <a:lstStyle/>
                    <a:p>
                      <a:pPr algn="ctr"/>
                      <a:r>
                        <a:rPr sz="1400">
                          <a:latin typeface="Arial" panose="020B0604020202020204" pitchFamily="34" charset="0"/>
                          <a:cs typeface="Arial" panose="020B0604020202020204" pitchFamily="34" charset="0"/>
                        </a:rPr>
                        <a:t>7–10</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Siri Fort</a:t>
                      </a:r>
                    </a:p>
                  </a:txBody>
                  <a:tcPr marL="36576" marR="36576" marT="18288" marB="18288" anchor="ctr"/>
                </a:tc>
                <a:tc>
                  <a:txBody>
                    <a:bodyPr/>
                    <a:lstStyle/>
                    <a:p>
                      <a:pPr algn="ctr"/>
                      <a:r>
                        <a:rPr sz="1400" dirty="0">
                          <a:latin typeface="Arial" panose="020B0604020202020204" pitchFamily="34" charset="0"/>
                          <a:cs typeface="Arial" panose="020B0604020202020204" pitchFamily="34" charset="0"/>
                        </a:rPr>
                        <a:t>10–12</a:t>
                      </a:r>
                    </a:p>
                  </a:txBody>
                  <a:tcPr marL="36576" marR="36576" marT="18288" marB="18288" anchor="ctr"/>
                </a:tc>
                <a:extLst>
                  <a:ext uri="{0D108BD9-81ED-4DB2-BD59-A6C34878D82A}">
                    <a16:rowId xmlns:a16="http://schemas.microsoft.com/office/drawing/2014/main" val="10010"/>
                  </a:ext>
                </a:extLst>
              </a:tr>
            </a:tbl>
          </a:graphicData>
        </a:graphic>
      </p:graphicFrame>
      <p:sp>
        <p:nvSpPr>
          <p:cNvPr id="5" name="Rounded Rectangle 4"/>
          <p:cNvSpPr/>
          <p:nvPr/>
        </p:nvSpPr>
        <p:spPr>
          <a:xfrm>
            <a:off x="438912" y="5956659"/>
            <a:ext cx="11201400" cy="438912"/>
          </a:xfrm>
          <a:prstGeom prst="roundRect">
            <a:avLst/>
          </a:prstGeom>
          <a:solidFill>
            <a:srgbClr val="E8F6EF"/>
          </a:solidFill>
          <a:ln>
            <a:solidFill>
              <a:srgbClr val="78A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195A3C"/>
                </a:solidFill>
                <a:latin typeface="Aptos"/>
              </a:defRPr>
            </a:pPr>
            <a:r>
              <a:t>Screening principle: Prioritise short conveyance corridors, adequate STP capacity, available space for tertiary treatment/storage, and dependable non-potable demand.</a:t>
            </a:r>
          </a:p>
        </p:txBody>
      </p:sp>
      <p:sp>
        <p:nvSpPr>
          <p:cNvPr id="6" name="TextBox 5"/>
          <p:cNvSpPr txBox="1"/>
          <p:nvPr/>
        </p:nvSpPr>
        <p:spPr>
          <a:xfrm>
            <a:off x="502920" y="6510528"/>
            <a:ext cx="10972801" cy="353943"/>
          </a:xfrm>
          <a:prstGeom prst="rect">
            <a:avLst/>
          </a:prstGeom>
          <a:noFill/>
        </p:spPr>
        <p:txBody>
          <a:bodyPr wrap="square">
            <a:spAutoFit/>
          </a:bodyPr>
          <a:lstStyle/>
          <a:p>
            <a:pPr>
              <a:defRPr sz="850" i="1">
                <a:solidFill>
                  <a:srgbClr val="5F646E"/>
                </a:solidFill>
                <a:latin typeface="Aptos"/>
              </a:defRPr>
            </a:pPr>
            <a:r>
              <a:rPr dirty="0">
                <a:latin typeface="Arial" panose="020B0604020202020204" pitchFamily="34" charset="0"/>
                <a:cs typeface="Arial" panose="020B0604020202020204" pitchFamily="34" charset="0"/>
              </a:rPr>
              <a:t>Note: Distances are indicative planning ranges based on location screening, not surveyed road/pipeline distances. Final feasibility requires GIS route, hydraulic profile, land/space and demand validation.</a:t>
            </a:r>
            <a:endParaRPr lang="en-IN" dirty="0">
              <a:latin typeface="Arial" panose="020B0604020202020204" pitchFamily="34" charset="0"/>
              <a:cs typeface="Arial" panose="020B0604020202020204" pitchFamily="34" charset="0"/>
            </a:endParaRPr>
          </a:p>
          <a:p>
            <a:pPr>
              <a:defRPr sz="850" i="1">
                <a:solidFill>
                  <a:srgbClr val="5F646E"/>
                </a:solidFill>
                <a:latin typeface="Aptos"/>
              </a:defRPr>
            </a:pPr>
            <a:r>
              <a:rP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29488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548640" y="6486778"/>
            <a:ext cx="10038678" cy="246221"/>
          </a:xfrm>
          <a:prstGeom prst="rect">
            <a:avLst/>
          </a:prstGeom>
          <a:noFill/>
        </p:spPr>
        <p:txBody>
          <a:bodyPr wrap="square">
            <a:spAutoFit/>
          </a:bodyPr>
          <a:lstStyle/>
          <a:p>
            <a:pPr algn="ctr">
              <a:defRPr sz="800">
                <a:solidFill>
                  <a:srgbClr val="5F6973"/>
                </a:solidFill>
              </a:defRPr>
            </a:pPr>
            <a:r>
              <a:rPr sz="1000" dirty="0">
                <a:latin typeface="Times New Roman" panose="02020603050405020304" pitchFamily="18" charset="0"/>
                <a:cs typeface="Times New Roman" panose="02020603050405020304" pitchFamily="18" charset="0"/>
              </a:rPr>
              <a:t>Source: DMRC Sustainability Report: 3,381 L for an 8-car train; ~1,100 L recycled.</a:t>
            </a:r>
          </a:p>
        </p:txBody>
      </p:sp>
      <p:sp>
        <p:nvSpPr>
          <p:cNvPr id="27" name="TextBox 26"/>
          <p:cNvSpPr txBox="1"/>
          <p:nvPr/>
        </p:nvSpPr>
        <p:spPr>
          <a:xfrm>
            <a:off x="0" y="134751"/>
            <a:ext cx="12146530" cy="461665"/>
          </a:xfrm>
          <a:prstGeom prst="rect">
            <a:avLst/>
          </a:prstGeom>
          <a:solidFill>
            <a:schemeClr val="accent1">
              <a:lumMod val="75000"/>
            </a:schemeClr>
          </a:solidFill>
        </p:spPr>
        <p:txBody>
          <a:bodyPr wrap="none">
            <a:spAutoFit/>
          </a:bodyPr>
          <a:lstStyle/>
          <a:p>
            <a:pPr>
              <a:defRPr sz="2500" b="1">
                <a:solidFill>
                  <a:srgbClr val="193755"/>
                </a:solidFill>
              </a:defRPr>
            </a:pPr>
            <a:r>
              <a:rPr lang="en-IN" sz="2400" dirty="0">
                <a:solidFill>
                  <a:schemeClr val="bg1"/>
                </a:solidFill>
                <a:latin typeface="Times New Roman" panose="02020603050405020304" pitchFamily="18" charset="0"/>
                <a:cs typeface="Times New Roman" panose="02020603050405020304" pitchFamily="18" charset="0"/>
              </a:rPr>
              <a:t>DMRC METRO COACH FLEET – SCALE OF WATER REUSE FOR TRAIN WASHING</a:t>
            </a:r>
          </a:p>
        </p:txBody>
      </p:sp>
      <p:sp>
        <p:nvSpPr>
          <p:cNvPr id="28" name="TextBox 27"/>
          <p:cNvSpPr txBox="1"/>
          <p:nvPr/>
        </p:nvSpPr>
        <p:spPr>
          <a:xfrm>
            <a:off x="530352" y="822960"/>
            <a:ext cx="5836726" cy="292388"/>
          </a:xfrm>
          <a:prstGeom prst="rect">
            <a:avLst/>
          </a:prstGeom>
          <a:solidFill>
            <a:schemeClr val="bg1"/>
          </a:solidFill>
        </p:spPr>
        <p:txBody>
          <a:bodyPr wrap="none">
            <a:spAutoFit/>
          </a:bodyPr>
          <a:lstStyle/>
          <a:p>
            <a:pPr>
              <a:defRPr sz="1300">
                <a:solidFill>
                  <a:srgbClr val="5A646E"/>
                </a:solidFill>
              </a:defRPr>
            </a:pPr>
            <a:r>
              <a:rPr dirty="0">
                <a:latin typeface="Times New Roman" panose="02020603050405020304" pitchFamily="18" charset="0"/>
                <a:cs typeface="Times New Roman" panose="02020603050405020304" pitchFamily="18" charset="0"/>
              </a:rPr>
              <a:t>Indicative assessment using published DMRC fleet and train-washing water-use data</a:t>
            </a:r>
          </a:p>
        </p:txBody>
      </p:sp>
      <p:sp>
        <p:nvSpPr>
          <p:cNvPr id="29" name="Rounded Rectangle 28"/>
          <p:cNvSpPr/>
          <p:nvPr/>
        </p:nvSpPr>
        <p:spPr>
          <a:xfrm>
            <a:off x="548640" y="1417320"/>
            <a:ext cx="2331720" cy="1417320"/>
          </a:xfrm>
          <a:prstGeom prst="roundRect">
            <a:avLst/>
          </a:prstGeom>
          <a:solidFill>
            <a:schemeClr val="bg1"/>
          </a:solidFill>
          <a:ln>
            <a:solidFill>
              <a:srgbClr val="BECDD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700" b="1">
                <a:solidFill>
                  <a:srgbClr val="14557D"/>
                </a:solidFill>
              </a:defRPr>
            </a:pPr>
            <a:r>
              <a:rPr dirty="0">
                <a:latin typeface="Times New Roman" panose="02020603050405020304" pitchFamily="18" charset="0"/>
                <a:cs typeface="Times New Roman" panose="02020603050405020304" pitchFamily="18" charset="0"/>
              </a:rPr>
              <a:t>2,410</a:t>
            </a:r>
          </a:p>
          <a:p>
            <a:pPr algn="ctr">
              <a:defRPr sz="1300" b="1">
                <a:solidFill>
                  <a:srgbClr val="233746"/>
                </a:solidFill>
              </a:defRPr>
            </a:pPr>
            <a:r>
              <a:rPr dirty="0">
                <a:latin typeface="Times New Roman" panose="02020603050405020304" pitchFamily="18" charset="0"/>
                <a:cs typeface="Times New Roman" panose="02020603050405020304" pitchFamily="18" charset="0"/>
              </a:rPr>
              <a:t>Metro Coaches</a:t>
            </a:r>
          </a:p>
          <a:p>
            <a:pPr algn="ctr">
              <a:defRPr sz="900">
                <a:solidFill>
                  <a:srgbClr val="5F6973"/>
                </a:solidFill>
              </a:defRPr>
            </a:pPr>
            <a:r>
              <a:rPr dirty="0">
                <a:latin typeface="Times New Roman" panose="02020603050405020304" pitchFamily="18" charset="0"/>
                <a:cs typeface="Times New Roman" panose="02020603050405020304" pitchFamily="18" charset="0"/>
              </a:rPr>
              <a:t>1,416 BG + 910 SG</a:t>
            </a:r>
          </a:p>
        </p:txBody>
      </p:sp>
      <p:sp>
        <p:nvSpPr>
          <p:cNvPr id="30" name="Rounded Rectangle 29"/>
          <p:cNvSpPr/>
          <p:nvPr/>
        </p:nvSpPr>
        <p:spPr>
          <a:xfrm>
            <a:off x="3474720" y="1417320"/>
            <a:ext cx="2331720" cy="1417320"/>
          </a:xfrm>
          <a:prstGeom prst="roundRect">
            <a:avLst/>
          </a:prstGeom>
          <a:solidFill>
            <a:schemeClr val="bg1"/>
          </a:solidFill>
          <a:ln>
            <a:solidFill>
              <a:srgbClr val="BECDD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700" b="1">
                <a:solidFill>
                  <a:srgbClr val="14557D"/>
                </a:solidFill>
              </a:defRPr>
            </a:pPr>
            <a:r>
              <a:rPr>
                <a:latin typeface="Times New Roman" panose="02020603050405020304" pitchFamily="18" charset="0"/>
                <a:cs typeface="Times New Roman" panose="02020603050405020304" pitchFamily="18" charset="0"/>
              </a:rPr>
              <a:t>336</a:t>
            </a:r>
          </a:p>
          <a:p>
            <a:pPr algn="ctr">
              <a:defRPr sz="1300" b="1">
                <a:solidFill>
                  <a:srgbClr val="233746"/>
                </a:solidFill>
              </a:defRPr>
            </a:pPr>
            <a:r>
              <a:rPr>
                <a:latin typeface="Times New Roman" panose="02020603050405020304" pitchFamily="18" charset="0"/>
                <a:cs typeface="Times New Roman" panose="02020603050405020304" pitchFamily="18" charset="0"/>
              </a:rPr>
              <a:t>Train Sets</a:t>
            </a:r>
          </a:p>
          <a:p>
            <a:pPr algn="ctr">
              <a:defRPr sz="900">
                <a:solidFill>
                  <a:srgbClr val="5F6973"/>
                </a:solidFill>
              </a:defRPr>
            </a:pPr>
            <a:r>
              <a:rPr>
                <a:latin typeface="Times New Roman" panose="02020603050405020304" pitchFamily="18" charset="0"/>
                <a:cs typeface="Times New Roman" panose="02020603050405020304" pitchFamily="18" charset="0"/>
              </a:rPr>
              <a:t>Fleet reported by DMRC</a:t>
            </a:r>
          </a:p>
        </p:txBody>
      </p:sp>
      <p:sp>
        <p:nvSpPr>
          <p:cNvPr id="31" name="Rounded Rectangle 30"/>
          <p:cNvSpPr/>
          <p:nvPr/>
        </p:nvSpPr>
        <p:spPr>
          <a:xfrm>
            <a:off x="6400800" y="1417320"/>
            <a:ext cx="2331720" cy="1417320"/>
          </a:xfrm>
          <a:prstGeom prst="roundRect">
            <a:avLst/>
          </a:prstGeom>
          <a:solidFill>
            <a:schemeClr val="bg1"/>
          </a:solidFill>
          <a:ln>
            <a:solidFill>
              <a:srgbClr val="BECDD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700" b="1">
                <a:solidFill>
                  <a:srgbClr val="14557D"/>
                </a:solidFill>
              </a:defRPr>
            </a:pPr>
            <a:r>
              <a:rPr>
                <a:latin typeface="Times New Roman" panose="02020603050405020304" pitchFamily="18" charset="0"/>
                <a:cs typeface="Times New Roman" panose="02020603050405020304" pitchFamily="18" charset="0"/>
              </a:rPr>
              <a:t>≈423 L</a:t>
            </a:r>
          </a:p>
          <a:p>
            <a:pPr algn="ctr">
              <a:defRPr sz="1300" b="1">
                <a:solidFill>
                  <a:srgbClr val="233746"/>
                </a:solidFill>
              </a:defRPr>
            </a:pPr>
            <a:r>
              <a:rPr>
                <a:latin typeface="Times New Roman" panose="02020603050405020304" pitchFamily="18" charset="0"/>
                <a:cs typeface="Times New Roman" panose="02020603050405020304" pitchFamily="18" charset="0"/>
              </a:rPr>
              <a:t>Water / Coach / Wash</a:t>
            </a:r>
          </a:p>
          <a:p>
            <a:pPr algn="ctr">
              <a:defRPr sz="900">
                <a:solidFill>
                  <a:srgbClr val="5F6973"/>
                </a:solidFill>
              </a:defRPr>
            </a:pPr>
            <a:r>
              <a:rPr>
                <a:latin typeface="Times New Roman" panose="02020603050405020304" pitchFamily="18" charset="0"/>
                <a:cs typeface="Times New Roman" panose="02020603050405020304" pitchFamily="18" charset="0"/>
              </a:rPr>
              <a:t>Derived from 3,381 L per 8-car train</a:t>
            </a:r>
          </a:p>
        </p:txBody>
      </p:sp>
      <p:sp>
        <p:nvSpPr>
          <p:cNvPr id="32" name="Rounded Rectangle 31"/>
          <p:cNvSpPr/>
          <p:nvPr/>
        </p:nvSpPr>
        <p:spPr>
          <a:xfrm>
            <a:off x="9326880" y="1417320"/>
            <a:ext cx="2331720" cy="1417320"/>
          </a:xfrm>
          <a:prstGeom prst="roundRect">
            <a:avLst/>
          </a:prstGeom>
          <a:solidFill>
            <a:schemeClr val="bg1"/>
          </a:solidFill>
          <a:ln>
            <a:solidFill>
              <a:srgbClr val="BECDD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700" b="1">
                <a:solidFill>
                  <a:srgbClr val="14557D"/>
                </a:solidFill>
              </a:defRPr>
            </a:pPr>
            <a:r>
              <a:rPr>
                <a:latin typeface="Times New Roman" panose="02020603050405020304" pitchFamily="18" charset="0"/>
                <a:cs typeface="Times New Roman" panose="02020603050405020304" pitchFamily="18" charset="0"/>
              </a:rPr>
              <a:t>≈1,019 KLD</a:t>
            </a:r>
          </a:p>
          <a:p>
            <a:pPr algn="ctr">
              <a:defRPr sz="1300" b="1">
                <a:solidFill>
                  <a:srgbClr val="233746"/>
                </a:solidFill>
              </a:defRPr>
            </a:pPr>
            <a:r>
              <a:rPr>
                <a:latin typeface="Times New Roman" panose="02020603050405020304" pitchFamily="18" charset="0"/>
                <a:cs typeface="Times New Roman" panose="02020603050405020304" pitchFamily="18" charset="0"/>
              </a:rPr>
              <a:t>Theoretical Full-Fleet Wash</a:t>
            </a:r>
          </a:p>
          <a:p>
            <a:pPr algn="ctr">
              <a:defRPr sz="900">
                <a:solidFill>
                  <a:srgbClr val="5F6973"/>
                </a:solidFill>
              </a:defRPr>
            </a:pPr>
            <a:r>
              <a:rPr>
                <a:latin typeface="Times New Roman" panose="02020603050405020304" pitchFamily="18" charset="0"/>
                <a:cs typeface="Times New Roman" panose="02020603050405020304" pitchFamily="18" charset="0"/>
              </a:rPr>
              <a:t>2,410 coaches × 423 L</a:t>
            </a:r>
          </a:p>
        </p:txBody>
      </p:sp>
      <p:sp>
        <p:nvSpPr>
          <p:cNvPr id="33" name="Rounded Rectangle 32"/>
          <p:cNvSpPr/>
          <p:nvPr/>
        </p:nvSpPr>
        <p:spPr>
          <a:xfrm>
            <a:off x="548640" y="3154680"/>
            <a:ext cx="11064240" cy="914400"/>
          </a:xfrm>
          <a:prstGeom prst="roundRect">
            <a:avLst/>
          </a:prstGeom>
          <a:solidFill>
            <a:schemeClr val="bg1"/>
          </a:solidFill>
          <a:ln>
            <a:solidFill>
              <a:srgbClr val="CDD7E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28465A"/>
                </a:solidFill>
              </a:defRPr>
            </a:pPr>
            <a:r>
              <a:rPr>
                <a:latin typeface="Times New Roman" panose="02020603050405020304" pitchFamily="18" charset="0"/>
                <a:cs typeface="Times New Roman" panose="02020603050405020304" pitchFamily="18" charset="0"/>
              </a:rPr>
              <a:t>Screening calculation: 2,410 coaches × 423 L/coach/wash ≈ 1,019,430 L ≈ 1,019 KLD</a:t>
            </a:r>
          </a:p>
        </p:txBody>
      </p:sp>
      <p:sp>
        <p:nvSpPr>
          <p:cNvPr id="34" name="TextBox 33"/>
          <p:cNvSpPr txBox="1"/>
          <p:nvPr/>
        </p:nvSpPr>
        <p:spPr>
          <a:xfrm>
            <a:off x="710771" y="4413738"/>
            <a:ext cx="6175858" cy="1036181"/>
          </a:xfrm>
          <a:prstGeom prst="rect">
            <a:avLst/>
          </a:prstGeom>
          <a:solidFill>
            <a:schemeClr val="bg1"/>
          </a:solidFill>
        </p:spPr>
        <p:txBody>
          <a:bodyPr wrap="none">
            <a:spAutoFit/>
          </a:bodyPr>
          <a:lstStyle/>
          <a:p>
            <a:pPr>
              <a:defRPr sz="1700" b="1">
                <a:solidFill>
                  <a:srgbClr val="193755"/>
                </a:solidFill>
              </a:defRPr>
            </a:pPr>
            <a:r>
              <a:rPr dirty="0">
                <a:latin typeface="Times New Roman" panose="02020603050405020304" pitchFamily="18" charset="0"/>
                <a:cs typeface="Times New Roman" panose="02020603050405020304" pitchFamily="18" charset="0"/>
              </a:rPr>
              <a:t>Important qualification</a:t>
            </a:r>
          </a:p>
          <a:p>
            <a:pPr>
              <a:spcAft>
                <a:spcPts val="500"/>
              </a:spcAft>
              <a:defRPr sz="1200">
                <a:solidFill>
                  <a:srgbClr val="37414B"/>
                </a:solidFill>
              </a:defRPr>
            </a:pPr>
            <a:r>
              <a:rPr dirty="0">
                <a:latin typeface="Times New Roman" panose="02020603050405020304" pitchFamily="18" charset="0"/>
                <a:cs typeface="Times New Roman" panose="02020603050405020304" pitchFamily="18" charset="0"/>
              </a:rPr>
              <a:t>• 1,019 KLD is a theoretical upper-bound for washing the entire fleet once.</a:t>
            </a:r>
          </a:p>
          <a:p>
            <a:pPr>
              <a:spcAft>
                <a:spcPts val="500"/>
              </a:spcAft>
              <a:defRPr sz="1200">
                <a:solidFill>
                  <a:srgbClr val="37414B"/>
                </a:solidFill>
              </a:defRPr>
            </a:pPr>
            <a:r>
              <a:rPr dirty="0">
                <a:latin typeface="Times New Roman" panose="02020603050405020304" pitchFamily="18" charset="0"/>
                <a:cs typeface="Times New Roman" panose="02020603050405020304" pitchFamily="18" charset="0"/>
              </a:rPr>
              <a:t>• Actual daily requirement depends on depot-wise trains/coaches washed and washing frequency.</a:t>
            </a:r>
          </a:p>
          <a:p>
            <a:pPr>
              <a:spcAft>
                <a:spcPts val="500"/>
              </a:spcAft>
              <a:defRPr sz="1200">
                <a:solidFill>
                  <a:srgbClr val="37414B"/>
                </a:solidFill>
              </a:defRPr>
            </a:pPr>
            <a:r>
              <a:rPr dirty="0">
                <a:latin typeface="Times New Roman" panose="02020603050405020304" pitchFamily="18" charset="0"/>
                <a:cs typeface="Times New Roman" panose="02020603050405020304" pitchFamily="18" charset="0"/>
              </a:rPr>
              <a:t>• Final demand should be established jointly with DMRC through depot-level data.</a:t>
            </a:r>
          </a:p>
        </p:txBody>
      </p:sp>
      <p:sp>
        <p:nvSpPr>
          <p:cNvPr id="35" name="TextBox 34"/>
          <p:cNvSpPr txBox="1"/>
          <p:nvPr/>
        </p:nvSpPr>
        <p:spPr>
          <a:xfrm>
            <a:off x="548639" y="6263640"/>
            <a:ext cx="10944665" cy="223138"/>
          </a:xfrm>
          <a:prstGeom prst="rect">
            <a:avLst/>
          </a:prstGeom>
          <a:solidFill>
            <a:schemeClr val="bg1"/>
          </a:solidFill>
        </p:spPr>
        <p:txBody>
          <a:bodyPr wrap="square">
            <a:spAutoFit/>
          </a:bodyPr>
          <a:lstStyle/>
          <a:p>
            <a:pPr algn="ctr">
              <a:defRPr sz="850">
                <a:solidFill>
                  <a:srgbClr val="64696E"/>
                </a:solidFill>
              </a:defRPr>
            </a:pPr>
            <a:r>
              <a:rPr dirty="0">
                <a:latin typeface="Times New Roman" panose="02020603050405020304" pitchFamily="18" charset="0"/>
                <a:cs typeface="Times New Roman" panose="02020603050405020304" pitchFamily="18" charset="0"/>
              </a:rPr>
              <a:t>Source: Economic Survey of Delhi 2025–26 / DMRC data (2,410 coaches as on 19 March 2026); DMRC Sustainability Report (published train-washing water-use reference). Figures are for preliminary screening.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298" y="228600"/>
            <a:ext cx="11845444" cy="553998"/>
          </a:xfrm>
          <a:prstGeom prst="rect">
            <a:avLst/>
          </a:prstGeom>
          <a:solidFill>
            <a:schemeClr val="accent1">
              <a:lumMod val="75000"/>
            </a:schemeClr>
          </a:solidFill>
        </p:spPr>
        <p:txBody>
          <a:bodyPr wrap="square">
            <a:spAutoFit/>
          </a:bodyPr>
          <a:lstStyle/>
          <a:p>
            <a:pPr>
              <a:defRPr sz="2400" b="1">
                <a:solidFill>
                  <a:srgbClr val="14375A"/>
                </a:solidFill>
              </a:defRPr>
            </a:pPr>
            <a:r>
              <a:rPr sz="3000" dirty="0">
                <a:solidFill>
                  <a:schemeClr val="bg1"/>
                </a:solidFill>
                <a:latin typeface="Times New Roman" panose="02020603050405020304" pitchFamily="18" charset="0"/>
                <a:cs typeface="Times New Roman" panose="02020603050405020304" pitchFamily="18" charset="0"/>
              </a:rPr>
              <a:t>SPORTS COMPLEXES – PRELIMINARY WATER DEMAND</a:t>
            </a:r>
          </a:p>
        </p:txBody>
      </p:sp>
      <p:sp>
        <p:nvSpPr>
          <p:cNvPr id="3" name="TextBox 2"/>
          <p:cNvSpPr txBox="1"/>
          <p:nvPr/>
        </p:nvSpPr>
        <p:spPr>
          <a:xfrm>
            <a:off x="530352" y="786384"/>
            <a:ext cx="11498661" cy="276999"/>
          </a:xfrm>
          <a:prstGeom prst="rect">
            <a:avLst/>
          </a:prstGeom>
          <a:noFill/>
        </p:spPr>
        <p:txBody>
          <a:bodyPr wrap="square">
            <a:spAutoFit/>
          </a:bodyPr>
          <a:lstStyle/>
          <a:p>
            <a:pPr algn="ctr">
              <a:defRPr sz="1050">
                <a:solidFill>
                  <a:srgbClr val="5F6973"/>
                </a:solidFill>
              </a:defRPr>
            </a:pPr>
            <a:r>
              <a:rPr sz="1200" dirty="0">
                <a:latin typeface="Times New Roman" panose="02020603050405020304" pitchFamily="18" charset="0"/>
                <a:cs typeface="Times New Roman" panose="02020603050405020304" pitchFamily="18" charset="0"/>
              </a:rPr>
              <a:t>Screening estimate only; actual demand requires measured irrigated area and site consumption</a:t>
            </a:r>
          </a:p>
        </p:txBody>
      </p:sp>
      <p:sp>
        <p:nvSpPr>
          <p:cNvPr id="4" name="Rounded Rectangle 3"/>
          <p:cNvSpPr/>
          <p:nvPr/>
        </p:nvSpPr>
        <p:spPr>
          <a:xfrm>
            <a:off x="594360" y="1280160"/>
            <a:ext cx="2743200" cy="914400"/>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500" b="1">
                <a:solidFill>
                  <a:srgbClr val="14375A"/>
                </a:solidFill>
              </a:defRPr>
            </a:pPr>
            <a:r>
              <a:rPr sz="1600" dirty="0">
                <a:latin typeface="Times New Roman" panose="02020603050405020304" pitchFamily="18" charset="0"/>
                <a:cs typeface="Times New Roman" panose="02020603050405020304" pitchFamily="18" charset="0"/>
              </a:rPr>
              <a:t>ASSUMPTION</a:t>
            </a: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5 mm/day irrigation</a:t>
            </a:r>
          </a:p>
        </p:txBody>
      </p:sp>
      <p:sp>
        <p:nvSpPr>
          <p:cNvPr id="5" name="Rounded Rectangle 4"/>
          <p:cNvSpPr/>
          <p:nvPr/>
        </p:nvSpPr>
        <p:spPr>
          <a:xfrm>
            <a:off x="3611880" y="1280160"/>
            <a:ext cx="2743200" cy="914400"/>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500" b="1">
                <a:solidFill>
                  <a:srgbClr val="14375A"/>
                </a:solidFill>
              </a:defRPr>
            </a:pPr>
            <a:r>
              <a:rPr sz="1600">
                <a:latin typeface="Times New Roman" panose="02020603050405020304" pitchFamily="18" charset="0"/>
                <a:cs typeface="Times New Roman" panose="02020603050405020304" pitchFamily="18" charset="0"/>
              </a:rPr>
              <a:t>1 mm × 1 ha</a:t>
            </a:r>
            <a:br>
              <a:rPr sz="1600">
                <a:latin typeface="Times New Roman" panose="02020603050405020304" pitchFamily="18" charset="0"/>
                <a:cs typeface="Times New Roman" panose="02020603050405020304" pitchFamily="18" charset="0"/>
              </a:rPr>
            </a:br>
            <a:r>
              <a:rPr sz="1600">
                <a:latin typeface="Times New Roman" panose="02020603050405020304" pitchFamily="18" charset="0"/>
                <a:cs typeface="Times New Roman" panose="02020603050405020304" pitchFamily="18" charset="0"/>
              </a:rPr>
              <a:t>= 10 KL</a:t>
            </a:r>
          </a:p>
        </p:txBody>
      </p:sp>
      <p:sp>
        <p:nvSpPr>
          <p:cNvPr id="6" name="Rounded Rectangle 5"/>
          <p:cNvSpPr/>
          <p:nvPr/>
        </p:nvSpPr>
        <p:spPr>
          <a:xfrm>
            <a:off x="6629400" y="1280160"/>
            <a:ext cx="2743200" cy="914400"/>
          </a:xfrm>
          <a:prstGeom prst="roundRect">
            <a:avLst/>
          </a:prstGeom>
          <a:solidFill>
            <a:srgbClr val="E1F5FF"/>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500" b="1">
                <a:solidFill>
                  <a:srgbClr val="14375A"/>
                </a:solidFill>
              </a:defRPr>
            </a:pPr>
            <a:r>
              <a:rPr sz="1600">
                <a:latin typeface="Times New Roman" panose="02020603050405020304" pitchFamily="18" charset="0"/>
                <a:cs typeface="Times New Roman" panose="02020603050405020304" pitchFamily="18" charset="0"/>
              </a:rPr>
              <a:t>5 mm/day</a:t>
            </a:r>
            <a:br>
              <a:rPr sz="1600">
                <a:latin typeface="Times New Roman" panose="02020603050405020304" pitchFamily="18" charset="0"/>
                <a:cs typeface="Times New Roman" panose="02020603050405020304" pitchFamily="18" charset="0"/>
              </a:rPr>
            </a:br>
            <a:r>
              <a:rPr sz="1600">
                <a:latin typeface="Times New Roman" panose="02020603050405020304" pitchFamily="18" charset="0"/>
                <a:cs typeface="Times New Roman" panose="02020603050405020304" pitchFamily="18" charset="0"/>
              </a:rPr>
              <a:t>= 50 KL/ha/day</a:t>
            </a:r>
          </a:p>
        </p:txBody>
      </p:sp>
      <p:sp>
        <p:nvSpPr>
          <p:cNvPr id="7" name="Rounded Rectangle 6"/>
          <p:cNvSpPr/>
          <p:nvPr/>
        </p:nvSpPr>
        <p:spPr>
          <a:xfrm>
            <a:off x="9646920" y="1280160"/>
            <a:ext cx="1920240" cy="914400"/>
          </a:xfrm>
          <a:prstGeom prst="roundRect">
            <a:avLst/>
          </a:prstGeom>
          <a:solidFill>
            <a:srgbClr val="FFF5E1"/>
          </a:solidFill>
          <a:ln>
            <a:solidFill>
              <a:srgbClr val="E8912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200" b="1">
                <a:solidFill>
                  <a:srgbClr val="14375A"/>
                </a:solidFill>
              </a:defRPr>
            </a:pPr>
            <a:r>
              <a:rPr sz="1400">
                <a:latin typeface="Times New Roman" panose="02020603050405020304" pitchFamily="18" charset="0"/>
                <a:cs typeface="Times New Roman" panose="02020603050405020304" pitchFamily="18" charset="0"/>
              </a:rPr>
              <a:t>SITE AREA ≠</a:t>
            </a:r>
            <a:br>
              <a:rPr sz="1400">
                <a:latin typeface="Times New Roman" panose="02020603050405020304" pitchFamily="18" charset="0"/>
                <a:cs typeface="Times New Roman" panose="02020603050405020304" pitchFamily="18" charset="0"/>
              </a:rPr>
            </a:br>
            <a:r>
              <a:rPr sz="1400">
                <a:latin typeface="Times New Roman" panose="02020603050405020304" pitchFamily="18" charset="0"/>
                <a:cs typeface="Times New Roman" panose="02020603050405020304" pitchFamily="18" charset="0"/>
              </a:rPr>
              <a:t>IRRIGATED AREA</a:t>
            </a:r>
          </a:p>
        </p:txBody>
      </p:sp>
      <p:sp>
        <p:nvSpPr>
          <p:cNvPr id="8" name="Rounded Rectangle 7"/>
          <p:cNvSpPr/>
          <p:nvPr/>
        </p:nvSpPr>
        <p:spPr>
          <a:xfrm>
            <a:off x="594360" y="2606040"/>
            <a:ext cx="2971800" cy="429768"/>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19" b="1">
                <a:solidFill>
                  <a:srgbClr val="14375A"/>
                </a:solidFill>
              </a:defRPr>
            </a:pPr>
            <a:r>
              <a:rPr sz="1400">
                <a:latin typeface="Times New Roman" panose="02020603050405020304" pitchFamily="18" charset="0"/>
                <a:cs typeface="Times New Roman" panose="02020603050405020304" pitchFamily="18" charset="0"/>
              </a:rPr>
              <a:t>Yamuna Sports Complex</a:t>
            </a:r>
          </a:p>
        </p:txBody>
      </p:sp>
      <p:sp>
        <p:nvSpPr>
          <p:cNvPr id="9" name="Rounded Rectangle 8"/>
          <p:cNvSpPr/>
          <p:nvPr/>
        </p:nvSpPr>
        <p:spPr>
          <a:xfrm>
            <a:off x="3703320" y="2606040"/>
            <a:ext cx="2377440" cy="429768"/>
          </a:xfrm>
          <a:prstGeom prst="roundRect">
            <a:avLst/>
          </a:prstGeom>
          <a:solidFill>
            <a:srgbClr val="F8FAFB"/>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00" b="1">
                <a:solidFill>
                  <a:srgbClr val="14375A"/>
                </a:solidFill>
              </a:defRPr>
            </a:pPr>
            <a:r>
              <a:rPr sz="1400" dirty="0">
                <a:solidFill>
                  <a:srgbClr val="FF0000"/>
                </a:solidFill>
                <a:latin typeface="Times New Roman" panose="02020603050405020304" pitchFamily="18" charset="0"/>
                <a:cs typeface="Times New Roman" panose="02020603050405020304" pitchFamily="18" charset="0"/>
              </a:rPr>
              <a:t>27.5 ha</a:t>
            </a:r>
          </a:p>
        </p:txBody>
      </p:sp>
      <p:sp>
        <p:nvSpPr>
          <p:cNvPr id="10" name="Rounded Rectangle 9"/>
          <p:cNvSpPr/>
          <p:nvPr/>
        </p:nvSpPr>
        <p:spPr>
          <a:xfrm>
            <a:off x="6217920" y="2606040"/>
            <a:ext cx="5257800" cy="429768"/>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50" b="1">
                <a:solidFill>
                  <a:srgbClr val="14375A"/>
                </a:solidFill>
              </a:defRPr>
            </a:pPr>
            <a:r>
              <a:rPr sz="1400" dirty="0">
                <a:latin typeface="Times New Roman" panose="02020603050405020304" pitchFamily="18" charset="0"/>
                <a:cs typeface="Times New Roman" panose="02020603050405020304" pitchFamily="18" charset="0"/>
              </a:rPr>
              <a:t>50% irrigated → ~688 KLD</a:t>
            </a:r>
          </a:p>
        </p:txBody>
      </p:sp>
      <p:sp>
        <p:nvSpPr>
          <p:cNvPr id="11" name="Rounded Rectangle 10"/>
          <p:cNvSpPr/>
          <p:nvPr/>
        </p:nvSpPr>
        <p:spPr>
          <a:xfrm>
            <a:off x="594360" y="3172968"/>
            <a:ext cx="2971800" cy="429768"/>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19" b="1">
                <a:solidFill>
                  <a:srgbClr val="14375A"/>
                </a:solidFill>
              </a:defRPr>
            </a:pPr>
            <a:r>
              <a:rPr sz="1400">
                <a:latin typeface="Times New Roman" panose="02020603050405020304" pitchFamily="18" charset="0"/>
                <a:cs typeface="Times New Roman" panose="02020603050405020304" pitchFamily="18" charset="0"/>
              </a:rPr>
              <a:t>Siri Fort Sports Complex</a:t>
            </a:r>
          </a:p>
        </p:txBody>
      </p:sp>
      <p:sp>
        <p:nvSpPr>
          <p:cNvPr id="12" name="Rounded Rectangle 11"/>
          <p:cNvSpPr/>
          <p:nvPr/>
        </p:nvSpPr>
        <p:spPr>
          <a:xfrm>
            <a:off x="3703320" y="3172968"/>
            <a:ext cx="2377440" cy="429768"/>
          </a:xfrm>
          <a:prstGeom prst="roundRect">
            <a:avLst/>
          </a:prstGeom>
          <a:solidFill>
            <a:srgbClr val="F8FAFB"/>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00" b="1">
                <a:solidFill>
                  <a:srgbClr val="14375A"/>
                </a:solidFill>
              </a:defRPr>
            </a:pPr>
            <a:r>
              <a:rPr sz="1400">
                <a:solidFill>
                  <a:srgbClr val="FF0000"/>
                </a:solidFill>
                <a:latin typeface="Times New Roman" panose="02020603050405020304" pitchFamily="18" charset="0"/>
                <a:cs typeface="Times New Roman" panose="02020603050405020304" pitchFamily="18" charset="0"/>
              </a:rPr>
              <a:t>26.37 ha</a:t>
            </a:r>
          </a:p>
        </p:txBody>
      </p:sp>
      <p:sp>
        <p:nvSpPr>
          <p:cNvPr id="13" name="Rounded Rectangle 12"/>
          <p:cNvSpPr/>
          <p:nvPr/>
        </p:nvSpPr>
        <p:spPr>
          <a:xfrm>
            <a:off x="6217920" y="3172968"/>
            <a:ext cx="5257800" cy="429768"/>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50" b="1">
                <a:solidFill>
                  <a:srgbClr val="14375A"/>
                </a:solidFill>
              </a:defRPr>
            </a:pPr>
            <a:r>
              <a:rPr sz="1400">
                <a:latin typeface="Times New Roman" panose="02020603050405020304" pitchFamily="18" charset="0"/>
                <a:cs typeface="Times New Roman" panose="02020603050405020304" pitchFamily="18" charset="0"/>
              </a:rPr>
              <a:t>50% irrigated → ~660 KLD</a:t>
            </a:r>
          </a:p>
        </p:txBody>
      </p:sp>
      <p:sp>
        <p:nvSpPr>
          <p:cNvPr id="14" name="Rounded Rectangle 13"/>
          <p:cNvSpPr/>
          <p:nvPr/>
        </p:nvSpPr>
        <p:spPr>
          <a:xfrm>
            <a:off x="594360" y="3739896"/>
            <a:ext cx="2971800" cy="429768"/>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19" b="1">
                <a:solidFill>
                  <a:srgbClr val="14375A"/>
                </a:solidFill>
              </a:defRPr>
            </a:pPr>
            <a:r>
              <a:rPr sz="1400">
                <a:latin typeface="Times New Roman" panose="02020603050405020304" pitchFamily="18" charset="0"/>
                <a:cs typeface="Times New Roman" panose="02020603050405020304" pitchFamily="18" charset="0"/>
              </a:rPr>
              <a:t>Dwarka Sector-11</a:t>
            </a:r>
          </a:p>
        </p:txBody>
      </p:sp>
      <p:sp>
        <p:nvSpPr>
          <p:cNvPr id="15" name="Rounded Rectangle 14"/>
          <p:cNvSpPr/>
          <p:nvPr/>
        </p:nvSpPr>
        <p:spPr>
          <a:xfrm>
            <a:off x="3703320" y="3739896"/>
            <a:ext cx="2377440" cy="429768"/>
          </a:xfrm>
          <a:prstGeom prst="roundRect">
            <a:avLst/>
          </a:prstGeom>
          <a:solidFill>
            <a:srgbClr val="F8FAFB"/>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00" b="1">
                <a:solidFill>
                  <a:srgbClr val="14375A"/>
                </a:solidFill>
              </a:defRPr>
            </a:pPr>
            <a:r>
              <a:rPr sz="1400">
                <a:solidFill>
                  <a:srgbClr val="FF0000"/>
                </a:solidFill>
                <a:latin typeface="Times New Roman" panose="02020603050405020304" pitchFamily="18" charset="0"/>
                <a:cs typeface="Times New Roman" panose="02020603050405020304" pitchFamily="18" charset="0"/>
              </a:rPr>
              <a:t>8.10 ha</a:t>
            </a:r>
          </a:p>
        </p:txBody>
      </p:sp>
      <p:sp>
        <p:nvSpPr>
          <p:cNvPr id="16" name="Rounded Rectangle 15"/>
          <p:cNvSpPr/>
          <p:nvPr/>
        </p:nvSpPr>
        <p:spPr>
          <a:xfrm>
            <a:off x="6217920" y="3739896"/>
            <a:ext cx="5257800" cy="429768"/>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50" b="1">
                <a:solidFill>
                  <a:srgbClr val="14375A"/>
                </a:solidFill>
              </a:defRPr>
            </a:pPr>
            <a:r>
              <a:rPr sz="1400" dirty="0">
                <a:latin typeface="Times New Roman" panose="02020603050405020304" pitchFamily="18" charset="0"/>
                <a:cs typeface="Times New Roman" panose="02020603050405020304" pitchFamily="18" charset="0"/>
              </a:rPr>
              <a:t>50% irrigated → ~203 KLD</a:t>
            </a:r>
          </a:p>
        </p:txBody>
      </p:sp>
      <p:sp>
        <p:nvSpPr>
          <p:cNvPr id="17" name="Rounded Rectangle 16"/>
          <p:cNvSpPr/>
          <p:nvPr/>
        </p:nvSpPr>
        <p:spPr>
          <a:xfrm>
            <a:off x="594360" y="4306824"/>
            <a:ext cx="2971800" cy="429768"/>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19" b="1">
                <a:solidFill>
                  <a:srgbClr val="14375A"/>
                </a:solidFill>
              </a:defRPr>
            </a:pPr>
            <a:r>
              <a:rPr sz="1400">
                <a:latin typeface="Times New Roman" panose="02020603050405020304" pitchFamily="18" charset="0"/>
                <a:cs typeface="Times New Roman" panose="02020603050405020304" pitchFamily="18" charset="0"/>
              </a:rPr>
              <a:t>Chilla Sports Complex</a:t>
            </a:r>
          </a:p>
        </p:txBody>
      </p:sp>
      <p:sp>
        <p:nvSpPr>
          <p:cNvPr id="18" name="Rounded Rectangle 17"/>
          <p:cNvSpPr/>
          <p:nvPr/>
        </p:nvSpPr>
        <p:spPr>
          <a:xfrm>
            <a:off x="3703320" y="4306824"/>
            <a:ext cx="2377440" cy="429768"/>
          </a:xfrm>
          <a:prstGeom prst="roundRect">
            <a:avLst/>
          </a:prstGeom>
          <a:solidFill>
            <a:srgbClr val="F8FAFB"/>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00" b="1">
                <a:solidFill>
                  <a:srgbClr val="14375A"/>
                </a:solidFill>
              </a:defRPr>
            </a:pPr>
            <a:r>
              <a:rPr sz="1400">
                <a:solidFill>
                  <a:srgbClr val="FF0000"/>
                </a:solidFill>
                <a:latin typeface="Times New Roman" panose="02020603050405020304" pitchFamily="18" charset="0"/>
                <a:cs typeface="Times New Roman" panose="02020603050405020304" pitchFamily="18" charset="0"/>
              </a:rPr>
              <a:t>9.72 ha</a:t>
            </a:r>
          </a:p>
        </p:txBody>
      </p:sp>
      <p:sp>
        <p:nvSpPr>
          <p:cNvPr id="19" name="Rounded Rectangle 18"/>
          <p:cNvSpPr/>
          <p:nvPr/>
        </p:nvSpPr>
        <p:spPr>
          <a:xfrm>
            <a:off x="6217920" y="4306824"/>
            <a:ext cx="5257800" cy="429768"/>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50" b="1">
                <a:solidFill>
                  <a:srgbClr val="14375A"/>
                </a:solidFill>
              </a:defRPr>
            </a:pPr>
            <a:r>
              <a:rPr sz="1400">
                <a:latin typeface="Times New Roman" panose="02020603050405020304" pitchFamily="18" charset="0"/>
                <a:cs typeface="Times New Roman" panose="02020603050405020304" pitchFamily="18" charset="0"/>
              </a:rPr>
              <a:t>50% irrigated → ~243 KLD</a:t>
            </a:r>
          </a:p>
        </p:txBody>
      </p:sp>
      <p:sp>
        <p:nvSpPr>
          <p:cNvPr id="20" name="Rounded Rectangle 19"/>
          <p:cNvSpPr/>
          <p:nvPr/>
        </p:nvSpPr>
        <p:spPr>
          <a:xfrm>
            <a:off x="594360" y="4873752"/>
            <a:ext cx="2971800" cy="429768"/>
          </a:xfrm>
          <a:prstGeom prst="roundRect">
            <a:avLst/>
          </a:prstGeom>
          <a:solidFill>
            <a:srgbClr val="EBF5F8"/>
          </a:solidFill>
          <a:ln>
            <a:solidFill>
              <a:srgbClr val="2A70B4"/>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19" b="1">
                <a:solidFill>
                  <a:srgbClr val="14375A"/>
                </a:solidFill>
              </a:defRPr>
            </a:pPr>
            <a:r>
              <a:rPr sz="1400">
                <a:latin typeface="Times New Roman" panose="02020603050405020304" pitchFamily="18" charset="0"/>
                <a:cs typeface="Times New Roman" panose="02020603050405020304" pitchFamily="18" charset="0"/>
              </a:rPr>
              <a:t>Pitampura Sports Complex</a:t>
            </a:r>
          </a:p>
        </p:txBody>
      </p:sp>
      <p:sp>
        <p:nvSpPr>
          <p:cNvPr id="21" name="Rounded Rectangle 20"/>
          <p:cNvSpPr/>
          <p:nvPr/>
        </p:nvSpPr>
        <p:spPr>
          <a:xfrm>
            <a:off x="3703320" y="4873752"/>
            <a:ext cx="2377440" cy="429768"/>
          </a:xfrm>
          <a:prstGeom prst="roundRect">
            <a:avLst/>
          </a:prstGeom>
          <a:solidFill>
            <a:srgbClr val="F8FAFB"/>
          </a:solidFill>
          <a:ln>
            <a:solidFill>
              <a:srgbClr val="22917D"/>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00" b="1">
                <a:solidFill>
                  <a:srgbClr val="14375A"/>
                </a:solidFill>
              </a:defRPr>
            </a:pPr>
            <a:r>
              <a:rPr sz="1400">
                <a:solidFill>
                  <a:srgbClr val="FF0000"/>
                </a:solidFill>
                <a:latin typeface="Times New Roman" panose="02020603050405020304" pitchFamily="18" charset="0"/>
                <a:cs typeface="Times New Roman" panose="02020603050405020304" pitchFamily="18" charset="0"/>
              </a:rPr>
              <a:t>9.48 ha</a:t>
            </a:r>
          </a:p>
        </p:txBody>
      </p:sp>
      <p:sp>
        <p:nvSpPr>
          <p:cNvPr id="22" name="Rounded Rectangle 21"/>
          <p:cNvSpPr/>
          <p:nvPr/>
        </p:nvSpPr>
        <p:spPr>
          <a:xfrm>
            <a:off x="6217920" y="4873752"/>
            <a:ext cx="5257800" cy="429768"/>
          </a:xfrm>
          <a:prstGeom prst="roundRect">
            <a:avLst/>
          </a:prstGeom>
          <a:solidFill>
            <a:srgbClr val="E6F8F0"/>
          </a:solidFill>
          <a:ln>
            <a:solidFill>
              <a:srgbClr val="419655"/>
            </a:solidFill>
          </a:ln>
        </p:spPr>
        <p:style>
          <a:lnRef idx="1">
            <a:schemeClr val="accent1"/>
          </a:lnRef>
          <a:fillRef idx="3">
            <a:schemeClr val="accent1"/>
          </a:fillRef>
          <a:effectRef idx="2">
            <a:schemeClr val="accent1"/>
          </a:effectRef>
          <a:fontRef idx="minor">
            <a:schemeClr val="lt1"/>
          </a:fontRef>
        </p:style>
        <p:txBody>
          <a:bodyPr rtlCol="0" anchor="t"/>
          <a:lstStyle/>
          <a:p>
            <a:pPr algn="ctr">
              <a:defRPr sz="1050" b="1">
                <a:solidFill>
                  <a:srgbClr val="14375A"/>
                </a:solidFill>
              </a:defRPr>
            </a:pPr>
            <a:r>
              <a:rPr sz="1400">
                <a:latin typeface="Times New Roman" panose="02020603050405020304" pitchFamily="18" charset="0"/>
                <a:cs typeface="Times New Roman" panose="02020603050405020304" pitchFamily="18" charset="0"/>
              </a:rPr>
              <a:t>50% irrigated → ~237 KLD</a:t>
            </a:r>
          </a:p>
        </p:txBody>
      </p:sp>
      <p:sp>
        <p:nvSpPr>
          <p:cNvPr id="23" name="TextBox 22"/>
          <p:cNvSpPr txBox="1"/>
          <p:nvPr/>
        </p:nvSpPr>
        <p:spPr>
          <a:xfrm>
            <a:off x="154297" y="5885170"/>
            <a:ext cx="11412863" cy="261610"/>
          </a:xfrm>
          <a:prstGeom prst="rect">
            <a:avLst/>
          </a:prstGeom>
          <a:noFill/>
        </p:spPr>
        <p:txBody>
          <a:bodyPr wrap="square">
            <a:spAutoFit/>
          </a:bodyPr>
          <a:lstStyle/>
          <a:p>
            <a:pPr algn="ctr">
              <a:defRPr sz="1050" b="1">
                <a:solidFill>
                  <a:srgbClr val="14375A"/>
                </a:solidFill>
              </a:defRPr>
            </a:pPr>
            <a:r>
              <a:rPr sz="1100" dirty="0">
                <a:latin typeface="Times New Roman" panose="02020603050405020304" pitchFamily="18" charset="0"/>
                <a:cs typeface="Times New Roman" panose="02020603050405020304" pitchFamily="18" charset="0"/>
              </a:rPr>
              <a:t>Formula: reclaimed-water demand (KLD) ≈ irrigated area (ha) × 50 KL/ha/day. Actual demand should account for rainfall, irrigation efficiency and measured consumption.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14969" y="111271"/>
            <a:ext cx="11275007" cy="553998"/>
          </a:xfrm>
          <a:prstGeom prst="rect">
            <a:avLst/>
          </a:prstGeom>
          <a:noFill/>
        </p:spPr>
        <p:txBody>
          <a:bodyPr wrap="square">
            <a:spAutoFit/>
          </a:bodyPr>
          <a:lstStyle/>
          <a:p>
            <a:pPr algn="ctr"/>
            <a:r>
              <a:rPr sz="3000" b="1" dirty="0">
                <a:solidFill>
                  <a:srgbClr val="12304A"/>
                </a:solidFill>
                <a:latin typeface="Times New Roman" panose="02020603050405020304" pitchFamily="18" charset="0"/>
                <a:cs typeface="Times New Roman" panose="02020603050405020304" pitchFamily="18" charset="0"/>
              </a:rPr>
              <a:t>Worldwide Practice Adopted</a:t>
            </a:r>
          </a:p>
        </p:txBody>
      </p:sp>
      <p:sp>
        <p:nvSpPr>
          <p:cNvPr id="5" name="Rectangle 4"/>
          <p:cNvSpPr/>
          <p:nvPr/>
        </p:nvSpPr>
        <p:spPr>
          <a:xfrm>
            <a:off x="594360" y="1115568"/>
            <a:ext cx="10972800" cy="41148"/>
          </a:xfrm>
          <a:prstGeom prst="rect">
            <a:avLst/>
          </a:prstGeom>
          <a:solidFill>
            <a:srgbClr val="1984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6" name="Table 5"/>
          <p:cNvGraphicFramePr>
            <a:graphicFrameLocks noGrp="1"/>
          </p:cNvGraphicFramePr>
          <p:nvPr>
            <p:extLst>
              <p:ext uri="{D42A27DB-BD31-4B8C-83A1-F6EECF244321}">
                <p14:modId xmlns:p14="http://schemas.microsoft.com/office/powerpoint/2010/main" val="1792666417"/>
              </p:ext>
            </p:extLst>
          </p:nvPr>
        </p:nvGraphicFramePr>
        <p:xfrm>
          <a:off x="169109" y="705630"/>
          <a:ext cx="11607922" cy="5904490"/>
        </p:xfrm>
        <a:graphic>
          <a:graphicData uri="http://schemas.openxmlformats.org/drawingml/2006/table">
            <a:tbl>
              <a:tblPr firstRow="1" bandRow="1">
                <a:tableStyleId>{5C22544A-7EE6-4342-B048-85BDC9FD1C3A}</a:tableStyleId>
              </a:tblPr>
              <a:tblGrid>
                <a:gridCol w="2963725">
                  <a:extLst>
                    <a:ext uri="{9D8B030D-6E8A-4147-A177-3AD203B41FA5}">
                      <a16:colId xmlns:a16="http://schemas.microsoft.com/office/drawing/2014/main" val="20000"/>
                    </a:ext>
                  </a:extLst>
                </a:gridCol>
                <a:gridCol w="4198610">
                  <a:extLst>
                    <a:ext uri="{9D8B030D-6E8A-4147-A177-3AD203B41FA5}">
                      <a16:colId xmlns:a16="http://schemas.microsoft.com/office/drawing/2014/main" val="20001"/>
                    </a:ext>
                  </a:extLst>
                </a:gridCol>
                <a:gridCol w="4445587">
                  <a:extLst>
                    <a:ext uri="{9D8B030D-6E8A-4147-A177-3AD203B41FA5}">
                      <a16:colId xmlns:a16="http://schemas.microsoft.com/office/drawing/2014/main" val="20002"/>
                    </a:ext>
                  </a:extLst>
                </a:gridCol>
              </a:tblGrid>
              <a:tr h="518511">
                <a:tc>
                  <a:txBody>
                    <a:bodyPr/>
                    <a:lstStyle/>
                    <a:p>
                      <a:r>
                        <a:rPr sz="1800" b="1" dirty="0">
                          <a:solidFill>
                            <a:srgbClr val="FFFFFF"/>
                          </a:solidFill>
                          <a:latin typeface="Times New Roman" panose="02020603050405020304" pitchFamily="18" charset="0"/>
                          <a:cs typeface="Times New Roman" panose="02020603050405020304" pitchFamily="18" charset="0"/>
                        </a:rPr>
                        <a:t>Country / City</a:t>
                      </a:r>
                    </a:p>
                  </a:txBody>
                  <a:tcPr>
                    <a:solidFill>
                      <a:srgbClr val="12304A"/>
                    </a:solidFill>
                  </a:tcPr>
                </a:tc>
                <a:tc>
                  <a:txBody>
                    <a:bodyPr/>
                    <a:lstStyle/>
                    <a:p>
                      <a:r>
                        <a:rPr sz="1800" b="1">
                          <a:solidFill>
                            <a:srgbClr val="FFFFFF"/>
                          </a:solidFill>
                          <a:latin typeface="Times New Roman" panose="02020603050405020304" pitchFamily="18" charset="0"/>
                          <a:cs typeface="Times New Roman" panose="02020603050405020304" pitchFamily="18" charset="0"/>
                        </a:rPr>
                        <a:t>Project / Practice</a:t>
                      </a:r>
                    </a:p>
                  </a:txBody>
                  <a:tcPr>
                    <a:solidFill>
                      <a:srgbClr val="12304A"/>
                    </a:solidFill>
                  </a:tcPr>
                </a:tc>
                <a:tc>
                  <a:txBody>
                    <a:bodyPr/>
                    <a:lstStyle/>
                    <a:p>
                      <a:r>
                        <a:rPr sz="1800" b="1" dirty="0">
                          <a:solidFill>
                            <a:srgbClr val="FFFFFF"/>
                          </a:solidFill>
                          <a:latin typeface="Times New Roman" panose="02020603050405020304" pitchFamily="18" charset="0"/>
                          <a:cs typeface="Times New Roman" panose="02020603050405020304" pitchFamily="18" charset="0"/>
                        </a:rPr>
                        <a:t>Type of reuse</a:t>
                      </a:r>
                    </a:p>
                  </a:txBody>
                  <a:tcPr>
                    <a:solidFill>
                      <a:srgbClr val="12304A"/>
                    </a:solidFill>
                  </a:tcPr>
                </a:tc>
                <a:extLst>
                  <a:ext uri="{0D108BD9-81ED-4DB2-BD59-A6C34878D82A}">
                    <a16:rowId xmlns:a16="http://schemas.microsoft.com/office/drawing/2014/main" val="10000"/>
                  </a:ext>
                </a:extLst>
              </a:tr>
              <a:tr h="518511">
                <a:tc>
                  <a:txBody>
                    <a:bodyPr/>
                    <a:lstStyle/>
                    <a:p>
                      <a:r>
                        <a:rPr sz="1800" dirty="0">
                          <a:solidFill>
                            <a:srgbClr val="232D34"/>
                          </a:solidFill>
                          <a:latin typeface="Times New Roman" panose="02020603050405020304" pitchFamily="18" charset="0"/>
                          <a:cs typeface="Times New Roman" panose="02020603050405020304" pitchFamily="18" charset="0"/>
                        </a:rPr>
                        <a:t>Singapore</a:t>
                      </a:r>
                    </a:p>
                  </a:txBody>
                  <a:tcPr>
                    <a:solidFill>
                      <a:srgbClr val="F1F7FA"/>
                    </a:solidFill>
                  </a:tcPr>
                </a:tc>
                <a:tc>
                  <a:txBody>
                    <a:bodyPr/>
                    <a:lstStyle/>
                    <a:p>
                      <a:r>
                        <a:rPr sz="1800" dirty="0">
                          <a:solidFill>
                            <a:srgbClr val="232D34"/>
                          </a:solidFill>
                          <a:latin typeface="Times New Roman" panose="02020603050405020304" pitchFamily="18" charset="0"/>
                          <a:cs typeface="Times New Roman" panose="02020603050405020304" pitchFamily="18" charset="0"/>
                        </a:rPr>
                        <a:t>NEWater</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Industrial use + indirect potable reuse</a:t>
                      </a:r>
                    </a:p>
                  </a:txBody>
                  <a:tcPr>
                    <a:solidFill>
                      <a:srgbClr val="F1F7FA"/>
                    </a:solidFill>
                  </a:tcPr>
                </a:tc>
                <a:extLst>
                  <a:ext uri="{0D108BD9-81ED-4DB2-BD59-A6C34878D82A}">
                    <a16:rowId xmlns:a16="http://schemas.microsoft.com/office/drawing/2014/main" val="10001"/>
                  </a:ext>
                </a:extLst>
              </a:tr>
              <a:tr h="719376">
                <a:tc>
                  <a:txBody>
                    <a:bodyPr/>
                    <a:lstStyle/>
                    <a:p>
                      <a:r>
                        <a:rPr sz="1800" dirty="0">
                          <a:solidFill>
                            <a:srgbClr val="232D34"/>
                          </a:solidFill>
                          <a:latin typeface="Times New Roman" panose="02020603050405020304" pitchFamily="18" charset="0"/>
                          <a:cs typeface="Times New Roman" panose="02020603050405020304" pitchFamily="18" charset="0"/>
                        </a:rPr>
                        <a:t>USA – Orange County</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GWRS</a:t>
                      </a:r>
                    </a:p>
                  </a:txBody>
                  <a:tcPr>
                    <a:solidFill>
                      <a:srgbClr val="FFFFFF"/>
                    </a:solidFill>
                  </a:tcPr>
                </a:tc>
                <a:tc>
                  <a:txBody>
                    <a:bodyPr/>
                    <a:lstStyle/>
                    <a:p>
                      <a:r>
                        <a:rPr sz="1800" dirty="0">
                          <a:solidFill>
                            <a:srgbClr val="232D34"/>
                          </a:solidFill>
                          <a:latin typeface="Times New Roman" panose="02020603050405020304" pitchFamily="18" charset="0"/>
                          <a:cs typeface="Times New Roman" panose="02020603050405020304" pitchFamily="18" charset="0"/>
                        </a:rPr>
                        <a:t>Indirect potable reuse / groundwater recharge</a:t>
                      </a:r>
                    </a:p>
                  </a:txBody>
                  <a:tcPr>
                    <a:solidFill>
                      <a:srgbClr val="FFFFFF"/>
                    </a:solidFill>
                  </a:tcPr>
                </a:tc>
                <a:extLst>
                  <a:ext uri="{0D108BD9-81ED-4DB2-BD59-A6C34878D82A}">
                    <a16:rowId xmlns:a16="http://schemas.microsoft.com/office/drawing/2014/main" val="10002"/>
                  </a:ext>
                </a:extLst>
              </a:tr>
              <a:tr h="518511">
                <a:tc>
                  <a:txBody>
                    <a:bodyPr/>
                    <a:lstStyle/>
                    <a:p>
                      <a:r>
                        <a:rPr sz="1800" dirty="0">
                          <a:solidFill>
                            <a:srgbClr val="232D34"/>
                          </a:solidFill>
                          <a:latin typeface="Times New Roman" panose="02020603050405020304" pitchFamily="18" charset="0"/>
                          <a:cs typeface="Times New Roman" panose="02020603050405020304" pitchFamily="18" charset="0"/>
                        </a:rPr>
                        <a:t>Namibia – Windhoek</a:t>
                      </a:r>
                    </a:p>
                  </a:txBody>
                  <a:tcPr>
                    <a:solidFill>
                      <a:srgbClr val="F1F7FA"/>
                    </a:solidFill>
                  </a:tcPr>
                </a:tc>
                <a:tc>
                  <a:txBody>
                    <a:bodyPr/>
                    <a:lstStyle/>
                    <a:p>
                      <a:r>
                        <a:rPr sz="1800" dirty="0" err="1">
                          <a:solidFill>
                            <a:srgbClr val="232D34"/>
                          </a:solidFill>
                          <a:latin typeface="Times New Roman" panose="02020603050405020304" pitchFamily="18" charset="0"/>
                          <a:cs typeface="Times New Roman" panose="02020603050405020304" pitchFamily="18" charset="0"/>
                        </a:rPr>
                        <a:t>Goreangab</a:t>
                      </a:r>
                      <a:r>
                        <a:rPr sz="1800" dirty="0">
                          <a:solidFill>
                            <a:srgbClr val="232D34"/>
                          </a:solidFill>
                          <a:latin typeface="Times New Roman" panose="02020603050405020304" pitchFamily="18" charset="0"/>
                          <a:cs typeface="Times New Roman" panose="02020603050405020304" pitchFamily="18" charset="0"/>
                        </a:rPr>
                        <a:t> Water Reclamation Plant</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Direct potable reuse</a:t>
                      </a:r>
                    </a:p>
                  </a:txBody>
                  <a:tcPr>
                    <a:solidFill>
                      <a:srgbClr val="F1F7FA"/>
                    </a:solidFill>
                  </a:tcPr>
                </a:tc>
                <a:extLst>
                  <a:ext uri="{0D108BD9-81ED-4DB2-BD59-A6C34878D82A}">
                    <a16:rowId xmlns:a16="http://schemas.microsoft.com/office/drawing/2014/main" val="10003"/>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Australia – Queensland</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Western Corridor Recycled Water Scheme</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Industrial + water-supply augmentation</a:t>
                      </a:r>
                    </a:p>
                  </a:txBody>
                  <a:tcPr>
                    <a:solidFill>
                      <a:srgbClr val="FFFFFF"/>
                    </a:solidFill>
                  </a:tcPr>
                </a:tc>
                <a:extLst>
                  <a:ext uri="{0D108BD9-81ED-4DB2-BD59-A6C34878D82A}">
                    <a16:rowId xmlns:a16="http://schemas.microsoft.com/office/drawing/2014/main" val="10004"/>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Israel</a:t>
                      </a:r>
                    </a:p>
                  </a:txBody>
                  <a:tcPr>
                    <a:solidFill>
                      <a:srgbClr val="F1F7FA"/>
                    </a:solidFill>
                  </a:tcPr>
                </a:tc>
                <a:tc>
                  <a:txBody>
                    <a:bodyPr/>
                    <a:lstStyle/>
                    <a:p>
                      <a:r>
                        <a:rPr sz="1800" dirty="0">
                          <a:solidFill>
                            <a:srgbClr val="232D34"/>
                          </a:solidFill>
                          <a:latin typeface="Times New Roman" panose="02020603050405020304" pitchFamily="18" charset="0"/>
                          <a:cs typeface="Times New Roman" panose="02020603050405020304" pitchFamily="18" charset="0"/>
                        </a:rPr>
                        <a:t>National wastewater reuse programme</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Agricultural irrigation</a:t>
                      </a:r>
                    </a:p>
                  </a:txBody>
                  <a:tcPr>
                    <a:solidFill>
                      <a:srgbClr val="F1F7FA"/>
                    </a:solidFill>
                  </a:tcPr>
                </a:tc>
                <a:extLst>
                  <a:ext uri="{0D108BD9-81ED-4DB2-BD59-A6C34878D82A}">
                    <a16:rowId xmlns:a16="http://schemas.microsoft.com/office/drawing/2014/main" val="10005"/>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California, USA</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Municipal recycled-water programmes</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Agriculture, landscape, industrial, recharge</a:t>
                      </a:r>
                    </a:p>
                  </a:txBody>
                  <a:tcPr>
                    <a:solidFill>
                      <a:srgbClr val="FFFFFF"/>
                    </a:solidFill>
                  </a:tcPr>
                </a:tc>
                <a:extLst>
                  <a:ext uri="{0D108BD9-81ED-4DB2-BD59-A6C34878D82A}">
                    <a16:rowId xmlns:a16="http://schemas.microsoft.com/office/drawing/2014/main" val="10006"/>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Perth, Australia</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Recycled water from WWTPs</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Landscape &amp; sports-ground irrigation</a:t>
                      </a:r>
                    </a:p>
                  </a:txBody>
                  <a:tcPr>
                    <a:solidFill>
                      <a:srgbClr val="F1F7FA"/>
                    </a:solidFill>
                  </a:tcPr>
                </a:tc>
                <a:extLst>
                  <a:ext uri="{0D108BD9-81ED-4DB2-BD59-A6C34878D82A}">
                    <a16:rowId xmlns:a16="http://schemas.microsoft.com/office/drawing/2014/main" val="10007"/>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Belgium – Wulpen</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Torelle Reuse Plant</a:t>
                      </a:r>
                    </a:p>
                  </a:txBody>
                  <a:tcPr>
                    <a:solidFill>
                      <a:srgbClr val="FFFFFF"/>
                    </a:solidFill>
                  </a:tcPr>
                </a:tc>
                <a:tc>
                  <a:txBody>
                    <a:bodyPr/>
                    <a:lstStyle/>
                    <a:p>
                      <a:r>
                        <a:rPr sz="1800">
                          <a:solidFill>
                            <a:srgbClr val="232D34"/>
                          </a:solidFill>
                          <a:latin typeface="Times New Roman" panose="02020603050405020304" pitchFamily="18" charset="0"/>
                          <a:cs typeface="Times New Roman" panose="02020603050405020304" pitchFamily="18" charset="0"/>
                        </a:rPr>
                        <a:t>Groundwater recharge</a:t>
                      </a:r>
                    </a:p>
                  </a:txBody>
                  <a:tcPr>
                    <a:solidFill>
                      <a:srgbClr val="FFFFFF"/>
                    </a:solidFill>
                  </a:tcPr>
                </a:tc>
                <a:extLst>
                  <a:ext uri="{0D108BD9-81ED-4DB2-BD59-A6C34878D82A}">
                    <a16:rowId xmlns:a16="http://schemas.microsoft.com/office/drawing/2014/main" val="10008"/>
                  </a:ext>
                </a:extLst>
              </a:tr>
              <a:tr h="518511">
                <a:tc>
                  <a:txBody>
                    <a:bodyPr/>
                    <a:lstStyle/>
                    <a:p>
                      <a:r>
                        <a:rPr sz="1800">
                          <a:solidFill>
                            <a:srgbClr val="232D34"/>
                          </a:solidFill>
                          <a:latin typeface="Times New Roman" panose="02020603050405020304" pitchFamily="18" charset="0"/>
                          <a:cs typeface="Times New Roman" panose="02020603050405020304" pitchFamily="18" charset="0"/>
                        </a:rPr>
                        <a:t>UK – Langford</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Essex &amp; Suffolk Water reuse scheme</a:t>
                      </a:r>
                    </a:p>
                  </a:txBody>
                  <a:tcPr>
                    <a:solidFill>
                      <a:srgbClr val="F1F7FA"/>
                    </a:solidFill>
                  </a:tcPr>
                </a:tc>
                <a:tc>
                  <a:txBody>
                    <a:bodyPr/>
                    <a:lstStyle/>
                    <a:p>
                      <a:r>
                        <a:rPr sz="1800">
                          <a:solidFill>
                            <a:srgbClr val="232D34"/>
                          </a:solidFill>
                          <a:latin typeface="Times New Roman" panose="02020603050405020304" pitchFamily="18" charset="0"/>
                          <a:cs typeface="Times New Roman" panose="02020603050405020304" pitchFamily="18" charset="0"/>
                        </a:rPr>
                        <a:t>Groundwater augmentation</a:t>
                      </a:r>
                    </a:p>
                  </a:txBody>
                  <a:tcPr>
                    <a:solidFill>
                      <a:srgbClr val="F1F7FA"/>
                    </a:solidFill>
                  </a:tcPr>
                </a:tc>
                <a:extLst>
                  <a:ext uri="{0D108BD9-81ED-4DB2-BD59-A6C34878D82A}">
                    <a16:rowId xmlns:a16="http://schemas.microsoft.com/office/drawing/2014/main" val="10009"/>
                  </a:ext>
                </a:extLst>
              </a:tr>
              <a:tr h="518515">
                <a:tc>
                  <a:txBody>
                    <a:bodyPr/>
                    <a:lstStyle/>
                    <a:p>
                      <a:r>
                        <a:rPr sz="1800">
                          <a:solidFill>
                            <a:srgbClr val="232D34"/>
                          </a:solidFill>
                          <a:latin typeface="Times New Roman" panose="02020603050405020304" pitchFamily="18" charset="0"/>
                          <a:cs typeface="Times New Roman" panose="02020603050405020304" pitchFamily="18" charset="0"/>
                        </a:rPr>
                        <a:t>South Africa – George</a:t>
                      </a:r>
                    </a:p>
                  </a:txBody>
                  <a:tcPr>
                    <a:solidFill>
                      <a:srgbClr val="FFFFFF"/>
                    </a:solidFill>
                  </a:tcPr>
                </a:tc>
                <a:tc>
                  <a:txBody>
                    <a:bodyPr/>
                    <a:lstStyle/>
                    <a:p>
                      <a:r>
                        <a:rPr sz="1800" dirty="0">
                          <a:solidFill>
                            <a:srgbClr val="232D34"/>
                          </a:solidFill>
                          <a:latin typeface="Times New Roman" panose="02020603050405020304" pitchFamily="18" charset="0"/>
                          <a:cs typeface="Times New Roman" panose="02020603050405020304" pitchFamily="18" charset="0"/>
                        </a:rPr>
                        <a:t>Water reclamation</a:t>
                      </a:r>
                    </a:p>
                  </a:txBody>
                  <a:tcPr>
                    <a:solidFill>
                      <a:srgbClr val="FFFFFF"/>
                    </a:solidFill>
                  </a:tcPr>
                </a:tc>
                <a:tc>
                  <a:txBody>
                    <a:bodyPr/>
                    <a:lstStyle/>
                    <a:p>
                      <a:r>
                        <a:rPr sz="1800" dirty="0">
                          <a:solidFill>
                            <a:srgbClr val="232D34"/>
                          </a:solidFill>
                          <a:latin typeface="Times New Roman" panose="02020603050405020304" pitchFamily="18" charset="0"/>
                          <a:cs typeface="Times New Roman" panose="02020603050405020304" pitchFamily="18" charset="0"/>
                        </a:rPr>
                        <a:t>Potable / non-potable supply</a:t>
                      </a:r>
                    </a:p>
                  </a:txBody>
                  <a:tcPr>
                    <a:solidFill>
                      <a:srgbClr val="FFFFFF"/>
                    </a:solidFill>
                  </a:tcPr>
                </a:tc>
                <a:extLst>
                  <a:ext uri="{0D108BD9-81ED-4DB2-BD59-A6C34878D82A}">
                    <a16:rowId xmlns:a16="http://schemas.microsoft.com/office/drawing/2014/main" val="10010"/>
                  </a:ext>
                </a:extLst>
              </a:tr>
            </a:tbl>
          </a:graphicData>
        </a:graphic>
      </p:graphicFrame>
      <p:sp>
        <p:nvSpPr>
          <p:cNvPr id="7" name="TextBox 6"/>
          <p:cNvSpPr txBox="1"/>
          <p:nvPr/>
        </p:nvSpPr>
        <p:spPr>
          <a:xfrm>
            <a:off x="594360" y="6510528"/>
            <a:ext cx="10972800" cy="201168"/>
          </a:xfrm>
          <a:prstGeom prst="rect">
            <a:avLst/>
          </a:prstGeom>
          <a:noFill/>
        </p:spPr>
        <p:txBody>
          <a:bodyPr wrap="none">
            <a:spAutoFit/>
          </a:bodyPr>
          <a:lstStyle/>
          <a:p>
            <a:pPr algn="r"/>
            <a:r>
              <a:rPr sz="850">
                <a:solidFill>
                  <a:srgbClr val="78828A"/>
                </a:solidFill>
                <a:latin typeface="Aptos"/>
              </a:rPr>
              <a:t>JAL MANTHAN 2026  •  Reclaimed Water Utilisation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txBox="1"/>
          <p:nvPr/>
        </p:nvSpPr>
        <p:spPr>
          <a:xfrm>
            <a:off x="594360" y="430284"/>
            <a:ext cx="11000232" cy="876002"/>
          </a:xfrm>
          <a:prstGeom prst="rect">
            <a:avLst/>
          </a:prstGeom>
          <a:noFill/>
          <a:ln/>
        </p:spPr>
        <p:txBody>
          <a:bodyPr wrap="square" lIns="0" tIns="0" rIns="0" bIns="0" rtlCol="0" anchor="ctr"/>
          <a:lstStyle/>
          <a:p>
            <a:pPr marL="0" indent="0" algn="ctr">
              <a:buNone/>
            </a:pPr>
            <a:r>
              <a:rPr lang="en-US" sz="3000" b="1" dirty="0">
                <a:solidFill>
                  <a:srgbClr val="07323B"/>
                </a:solidFill>
                <a:latin typeface="Times New Roman" panose="02020603050405020304" pitchFamily="18" charset="0"/>
                <a:ea typeface="Cambria" pitchFamily="34" charset="-122"/>
                <a:cs typeface="Times New Roman" panose="02020603050405020304" pitchFamily="18" charset="0"/>
              </a:rPr>
              <a:t>Proposed Areas for Agricultural Use — 90 MGD Under Planning</a:t>
            </a:r>
            <a:endParaRPr lang="en-US" sz="3000" dirty="0">
              <a:latin typeface="Times New Roman" panose="02020603050405020304" pitchFamily="18" charset="0"/>
              <a:cs typeface="Times New Roman" panose="02020603050405020304" pitchFamily="18" charset="0"/>
            </a:endParaRPr>
          </a:p>
        </p:txBody>
      </p:sp>
      <p:sp>
        <p:nvSpPr>
          <p:cNvPr id="7" name="Text 4"/>
          <p:cNvSpPr txBox="1"/>
          <p:nvPr/>
        </p:nvSpPr>
        <p:spPr>
          <a:xfrm>
            <a:off x="770964" y="868285"/>
            <a:ext cx="10360152" cy="4747558"/>
          </a:xfrm>
          <a:prstGeom prst="rect">
            <a:avLst/>
          </a:prstGeom>
          <a:noFill/>
          <a:ln/>
        </p:spPr>
        <p:txBody>
          <a:bodyPr wrap="square" lIns="0" tIns="0" rIns="0" bIns="0" rtlCol="0" anchor="ctr"/>
          <a:lstStyle/>
          <a:p>
            <a:pPr indent="0" algn="just">
              <a:lnSpc>
                <a:spcPct val="200000"/>
              </a:lnSpc>
              <a:buNone/>
            </a:pPr>
            <a:r>
              <a:rPr lang="en-US" sz="2400" dirty="0">
                <a:solidFill>
                  <a:srgbClr val="232D34"/>
                </a:solidFill>
                <a:latin typeface="Times New Roman" panose="02020603050405020304" pitchFamily="18" charset="0"/>
                <a:cs typeface="Times New Roman" panose="02020603050405020304" pitchFamily="18" charset="0"/>
              </a:rPr>
              <a:t>On the outskirts of Delhi, Works of Setting Up of 29 New Decentralized Sewage Treatment Plants (DSTPs) have been awarded recently and work has commissioned at site. Most of these DSTPs are surrounded by agricultural farms. There is a huge potential of Reuse of reclaimed water from these DSTPs. Delhi Jal Board is planning to supply around 90 MGD to these farms for agricultural use by the end of year 2032 .  </a:t>
            </a:r>
          </a:p>
        </p:txBody>
      </p:sp>
    </p:spTree>
    <p:extLst>
      <p:ext uri="{BB962C8B-B14F-4D97-AF65-F5344CB8AC3E}">
        <p14:creationId xmlns:p14="http://schemas.microsoft.com/office/powerpoint/2010/main" val="3072160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F56A6-EC15-7C3A-7715-5B31F6AB4494}"/>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DCA152FD-7836-8624-6A2A-14513EF5FB13}"/>
              </a:ext>
            </a:extLst>
          </p:cNvPr>
          <p:cNvSpPr txBox="1"/>
          <p:nvPr/>
        </p:nvSpPr>
        <p:spPr>
          <a:xfrm>
            <a:off x="632908" y="224096"/>
            <a:ext cx="11000232" cy="876002"/>
          </a:xfrm>
          <a:prstGeom prst="rect">
            <a:avLst/>
          </a:prstGeom>
          <a:noFill/>
          <a:ln/>
        </p:spPr>
        <p:txBody>
          <a:bodyPr wrap="square" lIns="0" tIns="0" rIns="0" bIns="0" rtlCol="0" anchor="ctr"/>
          <a:lstStyle/>
          <a:p>
            <a:pPr algn="ctr"/>
            <a:r>
              <a:rPr lang="en-IN" sz="3000" b="1" dirty="0">
                <a:solidFill>
                  <a:srgbClr val="07323B"/>
                </a:solidFill>
                <a:latin typeface="Times New Roman" panose="02020603050405020304" pitchFamily="18" charset="0"/>
                <a:ea typeface="Cambria" pitchFamily="34" charset="-122"/>
                <a:cs typeface="Times New Roman" panose="02020603050405020304" pitchFamily="18" charset="0"/>
              </a:rPr>
              <a:t>DJB is Planning to Onboard Empanelled Transaction Advisor</a:t>
            </a:r>
          </a:p>
        </p:txBody>
      </p:sp>
      <p:sp>
        <p:nvSpPr>
          <p:cNvPr id="7" name="Text 4">
            <a:extLst>
              <a:ext uri="{FF2B5EF4-FFF2-40B4-BE49-F238E27FC236}">
                <a16:creationId xmlns:a16="http://schemas.microsoft.com/office/drawing/2014/main" id="{C239D8FB-C770-DDEA-F9D8-ABA2DA28FE0A}"/>
              </a:ext>
            </a:extLst>
          </p:cNvPr>
          <p:cNvSpPr txBox="1"/>
          <p:nvPr/>
        </p:nvSpPr>
        <p:spPr>
          <a:xfrm>
            <a:off x="977154" y="1403607"/>
            <a:ext cx="10718740" cy="4747558"/>
          </a:xfrm>
          <a:prstGeom prst="rect">
            <a:avLst/>
          </a:prstGeom>
          <a:noFill/>
          <a:ln/>
        </p:spPr>
        <p:txBody>
          <a:bodyPr wrap="square" lIns="0" tIns="0" rIns="0" bIns="0" rtlCol="0" anchor="ctr"/>
          <a:lstStyle/>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The objective of Transaction Advisor services is to assess the technical, commercial and financial viability of  wastewater generation and their reuse potential.</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Water Availability and STP Assessment </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Water Quality and End-Use Suitability Assessment </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Identification of suitable end-users and demand centre.</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Stakeholder Consultation </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Market assessment</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Demand Assessment</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Infrastructure creation/Augmentation assessment to meet the demand</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Policy and Regulatory assessment</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Development of commercially sustainable revenue models.</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Preparation of a Detailed Project Report (DPR), structuring of the project under an appropriate framework (PPP/EPC model).</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Exploring Viability Gap Funding (VGF) options.</a:t>
            </a:r>
          </a:p>
          <a:p>
            <a:pPr marL="285750" marR="158115" indent="-285750">
              <a:lnSpc>
                <a:spcPct val="150000"/>
              </a:lnSpc>
              <a:spcAft>
                <a:spcPts val="25"/>
              </a:spcAft>
              <a:buSzPct val="116000"/>
              <a:buFont typeface="Arial" panose="020B0604020202020204" pitchFamily="34" charset="0"/>
              <a:buChar char="•"/>
            </a:pPr>
            <a:r>
              <a:rPr lang="en-IN" sz="1600" dirty="0">
                <a:solidFill>
                  <a:srgbClr val="232D34"/>
                </a:solidFill>
                <a:latin typeface="Times New Roman" panose="02020603050405020304" pitchFamily="18" charset="0"/>
                <a:cs typeface="Times New Roman" panose="02020603050405020304" pitchFamily="18" charset="0"/>
              </a:rPr>
              <a:t>Preparation of bid documents and providing transaction support up to selection of the preferred bidder and execution of agreement. </a:t>
            </a:r>
          </a:p>
        </p:txBody>
      </p:sp>
    </p:spTree>
    <p:extLst>
      <p:ext uri="{BB962C8B-B14F-4D97-AF65-F5344CB8AC3E}">
        <p14:creationId xmlns:p14="http://schemas.microsoft.com/office/powerpoint/2010/main" val="2552570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99C925-935B-3CE1-D061-BD595E0E644F}"/>
              </a:ext>
            </a:extLst>
          </p:cNvPr>
          <p:cNvSpPr/>
          <p:nvPr/>
        </p:nvSpPr>
        <p:spPr>
          <a:xfrm>
            <a:off x="2286000" y="1571362"/>
            <a:ext cx="7620000" cy="1107996"/>
          </a:xfrm>
          <a:prstGeom prst="rect">
            <a:avLst/>
          </a:prstGeom>
          <a:noFill/>
          <a:ln>
            <a:solidFill>
              <a:schemeClr val="accent5">
                <a:lumMod val="60000"/>
                <a:lumOff val="40000"/>
              </a:schemeClr>
            </a:solidFill>
          </a:ln>
        </p:spPr>
        <p:txBody>
          <a:bodyPr wrap="square" lIns="91440" tIns="45720" rIns="91440" bIns="45720">
            <a:spAutoFit/>
          </a:bodyPr>
          <a:lstStyle>
            <a:defPPr>
              <a:defRPr kern="0"/>
            </a:defPPr>
          </a:lstStyle>
          <a:p>
            <a:pPr algn="ctr"/>
            <a:r>
              <a:rPr lang="en-US" sz="6600" b="1" dirty="0">
                <a:solidFill>
                  <a:srgbClr val="07323B"/>
                </a:solidFill>
                <a:latin typeface="Times New Roman" panose="02020603050405020304" pitchFamily="18" charset="0"/>
                <a:ea typeface="Cambria" pitchFamily="34" charset="-122"/>
                <a:cs typeface="Times New Roman" panose="02020603050405020304" pitchFamily="18" charset="0"/>
              </a:rPr>
              <a:t>THANK YOU</a:t>
            </a:r>
          </a:p>
        </p:txBody>
      </p:sp>
      <p:pic>
        <p:nvPicPr>
          <p:cNvPr id="5" name="Picture 4">
            <a:extLst>
              <a:ext uri="{FF2B5EF4-FFF2-40B4-BE49-F238E27FC236}">
                <a16:creationId xmlns:a16="http://schemas.microsoft.com/office/drawing/2014/main" id="{795C9C60-1578-8F20-DE62-D58D050168C7}"/>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728603" y="2856654"/>
            <a:ext cx="2143125" cy="2143125"/>
          </a:xfrm>
          <a:prstGeom prst="rect">
            <a:avLst/>
          </a:prstGeom>
        </p:spPr>
      </p:pic>
    </p:spTree>
    <p:extLst>
      <p:ext uri="{BB962C8B-B14F-4D97-AF65-F5344CB8AC3E}">
        <p14:creationId xmlns:p14="http://schemas.microsoft.com/office/powerpoint/2010/main" val="3473828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3129b2cc-4393-4691-814d-95eb8359c06c}" enabled="1" method="Standard" siteId="{deff24bb-2089-4400-8c8e-f71e680378b2}" removed="0"/>
</clbl:labelList>
</file>

<file path=docProps/app.xml><?xml version="1.0" encoding="utf-8"?>
<Properties xmlns="http://schemas.openxmlformats.org/officeDocument/2006/extended-properties" xmlns:vt="http://schemas.openxmlformats.org/officeDocument/2006/docPropsVTypes">
  <TotalTime>269</TotalTime>
  <Words>2282</Words>
  <Application>Microsoft Office PowerPoint</Application>
  <PresentationFormat>Widescreen</PresentationFormat>
  <Paragraphs>423</Paragraphs>
  <Slides>22</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Aptos</vt:lpstr>
      <vt:lpstr>Aptos Display</vt:lpstr>
      <vt:lpstr>Arial</vt:lpstr>
      <vt:lpstr>Calibri</vt:lpstr>
      <vt:lpstr>Times New Roman</vt:lpstr>
      <vt:lpstr>Office Theme</vt:lpstr>
      <vt:lpstr>1_Office Theme</vt:lpstr>
      <vt:lpstr> a JAL MANTHAN 2026 a A Participatory Visioning Workshop (Offsite)  मंथन से अभियान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Reclaimed Water Policy 2026</dc:title>
  <dc:subject>PptxGenJS Presentation</dc:subject>
  <dc:creator>Delhi Jal Board</dc:creator>
  <cp:lastModifiedBy>Chief Engineer</cp:lastModifiedBy>
  <cp:revision>18</cp:revision>
  <cp:lastPrinted>2026-09-12T07:46:42Z</cp:lastPrinted>
  <dcterms:created xsi:type="dcterms:W3CDTF">2026-09-08T05:49:22Z</dcterms:created>
  <dcterms:modified xsi:type="dcterms:W3CDTF">2026-09-12T10:44:44Z</dcterms:modified>
</cp:coreProperties>
</file>