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sldIdLst>
    <p:sldId id="274" r:id="rId2"/>
    <p:sldId id="257" r:id="rId3"/>
    <p:sldId id="2147473432" r:id="rId4"/>
    <p:sldId id="2147473433" r:id="rId5"/>
    <p:sldId id="292" r:id="rId6"/>
    <p:sldId id="2147473434" r:id="rId7"/>
    <p:sldId id="293" r:id="rId8"/>
    <p:sldId id="276" r:id="rId9"/>
    <p:sldId id="261" r:id="rId10"/>
    <p:sldId id="2147473435" r:id="rId11"/>
    <p:sldId id="263" r:id="rId12"/>
    <p:sldId id="2147473436" r:id="rId13"/>
    <p:sldId id="277" r:id="rId14"/>
    <p:sldId id="256" r:id="rId15"/>
    <p:sldId id="279" r:id="rId16"/>
    <p:sldId id="280" r:id="rId17"/>
    <p:sldId id="2147473431" r:id="rId18"/>
    <p:sldId id="268" r:id="rId19"/>
    <p:sldId id="275" r:id="rId20"/>
    <p:sldId id="285" r:id="rId21"/>
    <p:sldId id="294" r:id="rId22"/>
    <p:sldId id="283" r:id="rId23"/>
  </p:sldIdLst>
  <p:sldSz cx="12192000" cy="6858000"/>
  <p:notesSz cx="7010400" cy="929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293"/>
    <a:srgbClr val="4472C4"/>
    <a:srgbClr val="8FAADC"/>
    <a:srgbClr val="F2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33CA5-3006-407B-B587-6FB0A21F440B}" v="1" dt="2026-09-12T12:51:21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Capacity (MGD)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effectLst/>
          </c:spPr>
          <c:invertIfNegative val="0"/>
          <c:dLbls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20 +20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5EC-4520-ABB7-5C84EADAAAF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1A2733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Sonia Vihar</c:v>
                </c:pt>
                <c:pt idx="1">
                  <c:v>Bhagirathi</c:v>
                </c:pt>
                <c:pt idx="2">
                  <c:v>Wazirabad</c:v>
                </c:pt>
                <c:pt idx="3">
                  <c:v>Haiderpur - I &amp; II</c:v>
                </c:pt>
                <c:pt idx="4">
                  <c:v>Chandrawal</c:v>
                </c:pt>
                <c:pt idx="5">
                  <c:v>Nangloi</c:v>
                </c:pt>
                <c:pt idx="6">
                  <c:v>Dwarka</c:v>
                </c:pt>
                <c:pt idx="7">
                  <c:v>Okhla/Bawana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140</c:v>
                </c:pt>
                <c:pt idx="1">
                  <c:v>110</c:v>
                </c:pt>
                <c:pt idx="2">
                  <c:v>131</c:v>
                </c:pt>
                <c:pt idx="3">
                  <c:v>216</c:v>
                </c:pt>
                <c:pt idx="4">
                  <c:v>90</c:v>
                </c:pt>
                <c:pt idx="5">
                  <c:v>40</c:v>
                </c:pt>
                <c:pt idx="6">
                  <c:v>50</c:v>
                </c:pt>
                <c:pt idx="7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07-4C0D-948E-8FAF21FC2D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169917056"/>
        <c:axId val="115069312"/>
      </c:barChart>
      <c:catAx>
        <c:axId val="169917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1800000"/>
          <a:lstStyle/>
          <a:p>
            <a:pPr>
              <a:defRPr sz="1200" b="1" i="0" u="none" strike="noStrike">
                <a:solidFill>
                  <a:srgbClr val="5C7080"/>
                </a:solidFill>
                <a:latin typeface="Arial"/>
              </a:defRPr>
            </a:pPr>
            <a:endParaRPr lang="en-US"/>
          </a:p>
        </c:txPr>
        <c:crossAx val="115069312"/>
        <c:crosses val="autoZero"/>
        <c:auto val="1"/>
        <c:lblAlgn val="ctr"/>
        <c:lblOffset val="100"/>
        <c:noMultiLvlLbl val="1"/>
      </c:catAx>
      <c:valAx>
        <c:axId val="11506931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6991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22141176243606"/>
          <c:y val="4.1371158392434972E-2"/>
          <c:w val="0.87336110296174707"/>
          <c:h val="0.8783883397554028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Non-Revenue Water (%)</c:v>
                </c:pt>
              </c:strCache>
            </c:strRef>
          </c:tx>
          <c:spPr>
            <a:ln w="38100" cap="flat">
              <a:solidFill>
                <a:srgbClr val="065A82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065A82"/>
              </a:solidFill>
              <a:ln w="9525" cap="flat">
                <a:solidFill>
                  <a:srgbClr val="065A82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B2545"/>
                    </a:solidFill>
                    <a:latin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2026</c:v>
                </c:pt>
                <c:pt idx="1">
                  <c:v>2032</c:v>
                </c:pt>
                <c:pt idx="2">
                  <c:v>2037</c:v>
                </c:pt>
                <c:pt idx="3">
                  <c:v>2042</c:v>
                </c:pt>
                <c:pt idx="4">
                  <c:v>2047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30</c:v>
                </c:pt>
                <c:pt idx="2">
                  <c:v>25</c:v>
                </c:pt>
                <c:pt idx="3">
                  <c:v>18</c:v>
                </c:pt>
                <c:pt idx="4">
                  <c:v>15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283-45EF-8D32-67D8BC18615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0477440"/>
        <c:axId val="170510976"/>
      </c:lineChart>
      <c:catAx>
        <c:axId val="17047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1" i="0" u="none" strike="noStrike">
                <a:solidFill>
                  <a:srgbClr val="5C7080"/>
                </a:solidFill>
                <a:latin typeface="Arial"/>
              </a:defRPr>
            </a:pPr>
            <a:endParaRPr lang="en-US"/>
          </a:p>
        </c:txPr>
        <c:crossAx val="170510976"/>
        <c:crosses val="autoZero"/>
        <c:auto val="1"/>
        <c:lblAlgn val="ctr"/>
        <c:lblOffset val="100"/>
        <c:noMultiLvlLbl val="1"/>
      </c:catAx>
      <c:valAx>
        <c:axId val="17051097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CE6E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sz="1400" b="1" i="0" u="none" strike="noStrike">
                    <a:solidFill>
                      <a:srgbClr val="000000"/>
                    </a:solidFill>
                    <a:latin typeface="Arial"/>
                  </a:rPr>
                  <a:t>NRW (%)</a:t>
                </a:r>
              </a:p>
            </c:rich>
          </c:tx>
          <c:layout>
            <c:manualLayout>
              <c:xMode val="edge"/>
              <c:yMode val="edge"/>
              <c:x val="1.2963069099105289E-2"/>
              <c:y val="0.39718010647605234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7080"/>
                </a:solidFill>
                <a:latin typeface="Arial"/>
              </a:defRPr>
            </a:pPr>
            <a:endParaRPr lang="en-US"/>
          </a:p>
        </c:txPr>
        <c:crossAx val="17047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43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4619E-C1F5-1DBE-CA17-95AAEB90E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3A659-048B-FCED-0494-03269DA25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79789-5E6D-7549-1431-907513A393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EB02D-9CD2-147F-E82F-D370DC1677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54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339EE-C89C-281F-6C87-C673BCA2C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2DEBC064-9FA1-8B5E-1D7C-55D406B16E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ED0E4031-A417-D6AC-A99A-486801F0F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66290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88760-9B01-565D-1DC3-B34D53604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90C1C7-25A4-A5B2-193B-1F8675F2B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869F5-C53C-A702-2348-A877DA957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Benchmark for future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CFCBB-54A7-E8D6-AC03-BCD105BCC6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30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48586-1709-EFD7-B446-B202B5B08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66B76-AB33-508C-9C08-F9C200E3E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525E26-9EDE-C461-3087-AE38E13A7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07DA7-9E62-6F4A-2BDC-0F89862E4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76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Pr>
        <a:gradFill rotWithShape="1">
          <a:gsLst>
            <a:gs pos="0">
              <a:srgbClr val="FFFFFF"/>
            </a:gs>
            <a:gs pos="55000">
              <a:srgbClr val="EFF6FA"/>
            </a:gs>
            <a:gs pos="100000">
              <a:srgbClr val="DCEBF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gradFill rotWithShape="1">
          <a:gsLst>
            <a:gs pos="0">
              <a:srgbClr val="FFFFFF"/>
            </a:gs>
            <a:gs pos="55000">
              <a:srgbClr val="EFF6FA"/>
            </a:gs>
            <a:gs pos="100000">
              <a:srgbClr val="DCEBF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A0DF-41B0-4234-81DF-B9075AAFC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FB663-3294-4F0E-BD49-1B99B82C5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D8F82-0551-4884-B21E-3F4947351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96C6F-F9DE-4CFE-A7AE-32225CF84ED7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94BFE-FD76-470F-8508-61031CD1D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AFC1B-1F5C-4BF5-8EE0-2EBF2709C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BDE81-4E52-431F-83C4-19315CC809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512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5000">
              <a:srgbClr val="EFF6FA"/>
            </a:gs>
            <a:gs pos="100000">
              <a:srgbClr val="DCEBF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svg"/><Relationship Id="rId10" Type="http://schemas.openxmlformats.org/officeDocument/2006/relationships/image" Target="../media/image4.png"/><Relationship Id="rId4" Type="http://schemas.openxmlformats.org/officeDocument/2006/relationships/image" Target="../media/image12.svg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075BDF8-FCD4-C5A4-1D30-8B992E746A8F}"/>
              </a:ext>
            </a:extLst>
          </p:cNvPr>
          <p:cNvSpPr/>
          <p:nvPr/>
        </p:nvSpPr>
        <p:spPr>
          <a:xfrm rot="11883349">
            <a:off x="-598785" y="5606993"/>
            <a:ext cx="7715727" cy="2019300"/>
          </a:xfrm>
          <a:prstGeom prst="triangle">
            <a:avLst/>
          </a:prstGeom>
          <a:solidFill>
            <a:srgbClr val="8FAADC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DJB Logo" descr="Delhi Jal Board emblem">
            <a:extLst>
              <a:ext uri="{FF2B5EF4-FFF2-40B4-BE49-F238E27FC236}">
                <a16:creationId xmlns:a16="http://schemas.microsoft.com/office/drawing/2014/main" id="{2E4CD592-5D53-EA7D-E46A-790876C03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555" y="228600"/>
            <a:ext cx="1024890" cy="1333500"/>
          </a:xfrm>
          <a:prstGeom prst="rect">
            <a:avLst/>
          </a:prstGeom>
        </p:spPr>
      </p:pic>
      <p:sp>
        <p:nvSpPr>
          <p:cNvPr id="4" name="Text 5">
            <a:extLst>
              <a:ext uri="{FF2B5EF4-FFF2-40B4-BE49-F238E27FC236}">
                <a16:creationId xmlns:a16="http://schemas.microsoft.com/office/drawing/2014/main" id="{ACA6E27E-E8B6-BE1B-5AB0-25A585B831E8}"/>
              </a:ext>
            </a:extLst>
          </p:cNvPr>
          <p:cNvSpPr/>
          <p:nvPr/>
        </p:nvSpPr>
        <p:spPr>
          <a:xfrm>
            <a:off x="640461" y="1969867"/>
            <a:ext cx="3324225" cy="3749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1600" b="1" kern="0" spc="3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DELHI JAL BOARD</a:t>
            </a:r>
            <a:endParaRPr lang="en-US" sz="16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CA0E190D-F9FA-DB21-F663-01223799BE8F}"/>
              </a:ext>
            </a:extLst>
          </p:cNvPr>
          <p:cNvSpPr/>
          <p:nvPr/>
        </p:nvSpPr>
        <p:spPr>
          <a:xfrm>
            <a:off x="640461" y="2249425"/>
            <a:ext cx="1218895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5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JAL MANTHAN 2047</a:t>
            </a:r>
            <a:endParaRPr 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EF22CF54-B518-CB8B-C54B-C8268D416323}"/>
              </a:ext>
            </a:extLst>
          </p:cNvPr>
          <p:cNvSpPr/>
          <p:nvPr/>
        </p:nvSpPr>
        <p:spPr>
          <a:xfrm>
            <a:off x="640461" y="3202113"/>
            <a:ext cx="121889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2200">
                <a:latin typeface="Arial" pitchFamily="34" charset="0"/>
                <a:ea typeface="Arial" pitchFamily="34" charset="-122"/>
                <a:cs typeface="Arial" pitchFamily="34" charset="-120"/>
              </a:rPr>
              <a:t>Ensuring 24×7 Quality Water for Every Citizen</a:t>
            </a:r>
            <a:endParaRPr lang="en-US" sz="2200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E7D20589-9298-976C-C4B0-D141BC6433E3}"/>
              </a:ext>
            </a:extLst>
          </p:cNvPr>
          <p:cNvSpPr/>
          <p:nvPr/>
        </p:nvSpPr>
        <p:spPr>
          <a:xfrm>
            <a:off x="640461" y="3791332"/>
            <a:ext cx="67646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latin typeface="Arial" pitchFamily="34" charset="0"/>
                <a:ea typeface="Arial" pitchFamily="34" charset="-122"/>
                <a:cs typeface="Arial" pitchFamily="34" charset="-120"/>
              </a:rPr>
              <a:t>Water Augmentation Infrastructure  •  SCADA &amp; Smart Operation</a:t>
            </a:r>
            <a:endParaRPr lang="en-US" sz="180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D2EB1A87-1529-C7E6-2D34-6FE57D880B7F}"/>
              </a:ext>
            </a:extLst>
          </p:cNvPr>
          <p:cNvSpPr/>
          <p:nvPr/>
        </p:nvSpPr>
        <p:spPr>
          <a:xfrm rot="13012194">
            <a:off x="-2055114" y="5246751"/>
            <a:ext cx="5391150" cy="20193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AB8BF4F-94DB-B689-9891-D478C6D045AB}"/>
              </a:ext>
            </a:extLst>
          </p:cNvPr>
          <p:cNvSpPr/>
          <p:nvPr/>
        </p:nvSpPr>
        <p:spPr>
          <a:xfrm>
            <a:off x="9183758" y="-1905917"/>
            <a:ext cx="4675118" cy="4681122"/>
          </a:xfrm>
          <a:prstGeom prst="ellipse">
            <a:avLst/>
          </a:prstGeom>
          <a:solidFill>
            <a:srgbClr val="4472C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4374FE-1445-5ACD-9126-728F9A56E3F7}"/>
              </a:ext>
            </a:extLst>
          </p:cNvPr>
          <p:cNvSpPr txBox="1"/>
          <p:nvPr/>
        </p:nvSpPr>
        <p:spPr>
          <a:xfrm>
            <a:off x="656953" y="4374834"/>
            <a:ext cx="54915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Theme lead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R.K. Lakhera (Member – Water)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Working group lead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Sunil Kr Singh, CE(WW)-2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Dalbir Singh, CE(M)-2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Members: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R.P. Meena, SE(E&amp;M)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D.K. Jain, E.E. (Planning)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Mayank Bhardwaj, AE(E&amp;M)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Pawan Sharma, Urban Reform Expert(KPMG)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Rajat Ranjan, Consultant(KPMG)</a:t>
            </a:r>
          </a:p>
        </p:txBody>
      </p:sp>
    </p:spTree>
    <p:extLst>
      <p:ext uri="{BB962C8B-B14F-4D97-AF65-F5344CB8AC3E}">
        <p14:creationId xmlns:p14="http://schemas.microsoft.com/office/powerpoint/2010/main" val="317535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gradFill rotWithShape="1">
          <a:gsLst>
            <a:gs pos="0">
              <a:srgbClr val="FFFFFF"/>
            </a:gs>
            <a:gs pos="55000">
              <a:srgbClr val="EFF6FA"/>
            </a:gs>
            <a:gs pos="100000">
              <a:srgbClr val="DCEBF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01752" y="219228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DELHI AT A DECISIVE POINT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365760" y="907767"/>
            <a:ext cx="112928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800" i="1">
                <a:solidFill>
                  <a:srgbClr val="065A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"By 2047, DJB shall operate an integrated, resilient and intelligent water-supply system providing reliable 24×7 </a:t>
            </a:r>
            <a:r>
              <a:rPr lang="en-US" sz="1800" i="1" err="1">
                <a:solidFill>
                  <a:srgbClr val="065A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pressurised</a:t>
            </a:r>
            <a:r>
              <a:rPr lang="en-US" sz="1800" i="1">
                <a:solidFill>
                  <a:srgbClr val="065A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quality water."</a:t>
            </a:r>
            <a:endParaRPr lang="en-US" sz="18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08C52EF-F74D-6FB4-3FC0-6C6D077D3E4E}"/>
              </a:ext>
            </a:extLst>
          </p:cNvPr>
          <p:cNvGrpSpPr/>
          <p:nvPr/>
        </p:nvGrpSpPr>
        <p:grpSpPr>
          <a:xfrm>
            <a:off x="502920" y="2034540"/>
            <a:ext cx="11192256" cy="1965960"/>
            <a:chOff x="502920" y="2788920"/>
            <a:chExt cx="11192256" cy="1965960"/>
          </a:xfrm>
        </p:grpSpPr>
        <p:sp>
          <p:nvSpPr>
            <p:cNvPr id="5" name="Shape 3"/>
            <p:cNvSpPr/>
            <p:nvPr/>
          </p:nvSpPr>
          <p:spPr>
            <a:xfrm>
              <a:off x="502920" y="2788920"/>
              <a:ext cx="2606040" cy="1965960"/>
            </a:xfrm>
            <a:prstGeom prst="roundRect">
              <a:avLst>
                <a:gd name="adj" fmla="val 3721"/>
              </a:avLst>
            </a:prstGeom>
            <a:solidFill>
              <a:srgbClr val="FFFFFF"/>
            </a:solidFill>
            <a:ln w="12700">
              <a:solidFill>
                <a:srgbClr val="DCE6EA"/>
              </a:solidFill>
              <a:prstDash val="solid"/>
            </a:ln>
            <a:effectLst>
              <a:outerShdw blurRad="76200" dist="25400" dir="5400000" algn="bl" rotWithShape="0">
                <a:srgbClr val="888888">
                  <a:alpha val="2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Shape 4"/>
            <p:cNvSpPr/>
            <p:nvPr/>
          </p:nvSpPr>
          <p:spPr>
            <a:xfrm>
              <a:off x="1485900" y="3017520"/>
              <a:ext cx="640080" cy="640080"/>
            </a:xfrm>
            <a:prstGeom prst="ellipse">
              <a:avLst/>
            </a:prstGeom>
            <a:solidFill>
              <a:srgbClr val="065A82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Image 0" descr="/home/claude/jalsankalp/icons/users_FFFFFF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9918" y="3161538"/>
              <a:ext cx="352044" cy="352044"/>
            </a:xfrm>
            <a:prstGeom prst="rect">
              <a:avLst/>
            </a:prstGeom>
          </p:spPr>
        </p:pic>
        <p:sp>
          <p:nvSpPr>
            <p:cNvPr id="8" name="Text 5"/>
            <p:cNvSpPr/>
            <p:nvPr/>
          </p:nvSpPr>
          <p:spPr>
            <a:xfrm>
              <a:off x="502920" y="374904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0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25M</a:t>
              </a:r>
              <a:endParaRPr lang="en-US" sz="3000"/>
            </a:p>
          </p:txBody>
        </p:sp>
        <p:sp>
          <p:nvSpPr>
            <p:cNvPr id="9" name="Text 6"/>
            <p:cNvSpPr/>
            <p:nvPr/>
          </p:nvSpPr>
          <p:spPr>
            <a:xfrm>
              <a:off x="594360" y="4270248"/>
              <a:ext cx="24231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Residents Served</a:t>
              </a:r>
              <a:endParaRPr lang="en-US" sz="1400"/>
            </a:p>
          </p:txBody>
        </p:sp>
        <p:sp>
          <p:nvSpPr>
            <p:cNvPr id="10" name="Shape 7"/>
            <p:cNvSpPr/>
            <p:nvPr/>
          </p:nvSpPr>
          <p:spPr>
            <a:xfrm>
              <a:off x="3364992" y="2788920"/>
              <a:ext cx="2606040" cy="1965960"/>
            </a:xfrm>
            <a:prstGeom prst="roundRect">
              <a:avLst>
                <a:gd name="adj" fmla="val 3721"/>
              </a:avLst>
            </a:prstGeom>
            <a:solidFill>
              <a:srgbClr val="FFFFFF"/>
            </a:solidFill>
            <a:ln w="12700">
              <a:solidFill>
                <a:srgbClr val="DCE6EA"/>
              </a:solidFill>
              <a:prstDash val="solid"/>
            </a:ln>
            <a:effectLst>
              <a:outerShdw blurRad="76200" dist="25400" dir="5400000" algn="bl" rotWithShape="0">
                <a:srgbClr val="888888">
                  <a:alpha val="2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Shape 8"/>
            <p:cNvSpPr/>
            <p:nvPr/>
          </p:nvSpPr>
          <p:spPr>
            <a:xfrm>
              <a:off x="4347972" y="3017520"/>
              <a:ext cx="640080" cy="640080"/>
            </a:xfrm>
            <a:prstGeom prst="ellipse">
              <a:avLst/>
            </a:prstGeom>
            <a:solidFill>
              <a:srgbClr val="065A82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2" name="Image 1" descr="/home/claude/jalsankalp/icons/droplet_FFFFFF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1990" y="3161538"/>
              <a:ext cx="352044" cy="352044"/>
            </a:xfrm>
            <a:prstGeom prst="rect">
              <a:avLst/>
            </a:prstGeom>
          </p:spPr>
        </p:pic>
        <p:sp>
          <p:nvSpPr>
            <p:cNvPr id="13" name="Text 9"/>
            <p:cNvSpPr/>
            <p:nvPr/>
          </p:nvSpPr>
          <p:spPr>
            <a:xfrm>
              <a:off x="3364992" y="374904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0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~1,000</a:t>
              </a:r>
              <a:endParaRPr lang="en-US" sz="3000"/>
            </a:p>
          </p:txBody>
        </p:sp>
        <p:sp>
          <p:nvSpPr>
            <p:cNvPr id="14" name="Text 10"/>
            <p:cNvSpPr/>
            <p:nvPr/>
          </p:nvSpPr>
          <p:spPr>
            <a:xfrm>
              <a:off x="3456432" y="4270248"/>
              <a:ext cx="24231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MGD Produced Today</a:t>
              </a:r>
              <a:endParaRPr lang="en-US" sz="1400"/>
            </a:p>
          </p:txBody>
        </p:sp>
        <p:sp>
          <p:nvSpPr>
            <p:cNvPr id="15" name="Shape 11"/>
            <p:cNvSpPr/>
            <p:nvPr/>
          </p:nvSpPr>
          <p:spPr>
            <a:xfrm>
              <a:off x="6227064" y="2788920"/>
              <a:ext cx="2606040" cy="1965960"/>
            </a:xfrm>
            <a:prstGeom prst="roundRect">
              <a:avLst>
                <a:gd name="adj" fmla="val 3721"/>
              </a:avLst>
            </a:prstGeom>
            <a:solidFill>
              <a:srgbClr val="FFFFFF"/>
            </a:solidFill>
            <a:ln w="12700">
              <a:solidFill>
                <a:srgbClr val="DCE6EA"/>
              </a:solidFill>
              <a:prstDash val="solid"/>
            </a:ln>
            <a:effectLst>
              <a:outerShdw blurRad="76200" dist="25400" dir="5400000" algn="bl" rotWithShape="0">
                <a:srgbClr val="888888">
                  <a:alpha val="2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Shape 12"/>
            <p:cNvSpPr/>
            <p:nvPr/>
          </p:nvSpPr>
          <p:spPr>
            <a:xfrm>
              <a:off x="7210044" y="3017520"/>
              <a:ext cx="640080" cy="640080"/>
            </a:xfrm>
            <a:prstGeom prst="ellipse">
              <a:avLst/>
            </a:prstGeom>
            <a:solidFill>
              <a:srgbClr val="065A82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7" name="Image 2" descr="/home/claude/jalsankalp/icons/chartBar_FFFFFF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54062" y="3161538"/>
              <a:ext cx="352044" cy="352044"/>
            </a:xfrm>
            <a:prstGeom prst="rect">
              <a:avLst/>
            </a:prstGeom>
          </p:spPr>
        </p:pic>
        <p:sp>
          <p:nvSpPr>
            <p:cNvPr id="18" name="Text 13"/>
            <p:cNvSpPr/>
            <p:nvPr/>
          </p:nvSpPr>
          <p:spPr>
            <a:xfrm>
              <a:off x="6227064" y="374904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0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250</a:t>
              </a:r>
              <a:endParaRPr lang="en-US" sz="3000"/>
            </a:p>
          </p:txBody>
        </p:sp>
        <p:sp>
          <p:nvSpPr>
            <p:cNvPr id="19" name="Text 14"/>
            <p:cNvSpPr/>
            <p:nvPr/>
          </p:nvSpPr>
          <p:spPr>
            <a:xfrm>
              <a:off x="6318504" y="4270248"/>
              <a:ext cx="24231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MGD Demand-Supply Gap</a:t>
              </a:r>
              <a:endParaRPr lang="en-US" sz="1400"/>
            </a:p>
          </p:txBody>
        </p:sp>
        <p:sp>
          <p:nvSpPr>
            <p:cNvPr id="20" name="Shape 15"/>
            <p:cNvSpPr/>
            <p:nvPr/>
          </p:nvSpPr>
          <p:spPr>
            <a:xfrm>
              <a:off x="9089136" y="2788920"/>
              <a:ext cx="2606040" cy="1965960"/>
            </a:xfrm>
            <a:prstGeom prst="roundRect">
              <a:avLst>
                <a:gd name="adj" fmla="val 3721"/>
              </a:avLst>
            </a:prstGeom>
            <a:solidFill>
              <a:srgbClr val="FFFFFF"/>
            </a:solidFill>
            <a:ln w="12700">
              <a:solidFill>
                <a:srgbClr val="DCE6EA"/>
              </a:solidFill>
              <a:prstDash val="solid"/>
            </a:ln>
            <a:effectLst>
              <a:outerShdw blurRad="76200" dist="25400" dir="5400000" algn="bl" rotWithShape="0">
                <a:srgbClr val="888888">
                  <a:alpha val="2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16"/>
            <p:cNvSpPr/>
            <p:nvPr/>
          </p:nvSpPr>
          <p:spPr>
            <a:xfrm>
              <a:off x="10072116" y="3017520"/>
              <a:ext cx="640080" cy="640080"/>
            </a:xfrm>
            <a:prstGeom prst="ellipse">
              <a:avLst/>
            </a:prstGeom>
            <a:solidFill>
              <a:srgbClr val="065A82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2" name="Image 3" descr="/home/claude/jalsankalp/icons/gauge_FFFFFF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16134" y="3161538"/>
              <a:ext cx="352044" cy="352044"/>
            </a:xfrm>
            <a:prstGeom prst="rect">
              <a:avLst/>
            </a:prstGeom>
          </p:spPr>
        </p:pic>
        <p:sp>
          <p:nvSpPr>
            <p:cNvPr id="23" name="Text 17"/>
            <p:cNvSpPr/>
            <p:nvPr/>
          </p:nvSpPr>
          <p:spPr>
            <a:xfrm>
              <a:off x="9089136" y="374904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0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~50%</a:t>
              </a:r>
              <a:endParaRPr lang="en-US" sz="3000"/>
            </a:p>
          </p:txBody>
        </p:sp>
        <p:sp>
          <p:nvSpPr>
            <p:cNvPr id="24" name="Text 18"/>
            <p:cNvSpPr/>
            <p:nvPr/>
          </p:nvSpPr>
          <p:spPr>
            <a:xfrm>
              <a:off x="9180576" y="4270248"/>
              <a:ext cx="24231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Non-Revenue Water</a:t>
              </a:r>
              <a:endParaRPr lang="en-US" sz="1400"/>
            </a:p>
          </p:txBody>
        </p:sp>
      </p:grpSp>
      <p:sp>
        <p:nvSpPr>
          <p:cNvPr id="25" name="Text 19"/>
          <p:cNvSpPr/>
          <p:nvPr/>
        </p:nvSpPr>
        <p:spPr>
          <a:xfrm>
            <a:off x="518160" y="4335296"/>
            <a:ext cx="11155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b="1" i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 water supply utility to a water security utility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F31D9FE-E90A-9BC2-FDEF-FA02500702F9}"/>
              </a:ext>
            </a:extLst>
          </p:cNvPr>
          <p:cNvGrpSpPr/>
          <p:nvPr/>
        </p:nvGrpSpPr>
        <p:grpSpPr>
          <a:xfrm>
            <a:off x="502920" y="5139786"/>
            <a:ext cx="3345180" cy="1111533"/>
            <a:chOff x="457200" y="4805446"/>
            <a:chExt cx="3345180" cy="1111533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AF16660-7FED-6E59-69BA-B7CD6C344311}"/>
                </a:ext>
              </a:extLst>
            </p:cNvPr>
            <p:cNvSpPr/>
            <p:nvPr/>
          </p:nvSpPr>
          <p:spPr>
            <a:xfrm>
              <a:off x="457200" y="4805446"/>
              <a:ext cx="3345180" cy="11115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i="1">
                  <a:solidFill>
                    <a:srgbClr val="1A27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Water Augmentation Infrastructure</a:t>
              </a:r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321F0BD-1B20-A78B-A543-82862336DD66}"/>
                </a:ext>
              </a:extLst>
            </p:cNvPr>
            <p:cNvGrpSpPr/>
            <p:nvPr/>
          </p:nvGrpSpPr>
          <p:grpSpPr>
            <a:xfrm>
              <a:off x="594360" y="4905799"/>
              <a:ext cx="339471" cy="801053"/>
              <a:chOff x="1400937" y="5218747"/>
              <a:chExt cx="581787" cy="1021998"/>
            </a:xfrm>
          </p:grpSpPr>
          <p:pic>
            <p:nvPicPr>
              <p:cNvPr id="26" name="Graphic 25" descr="Greek Pillar with solid fill">
                <a:extLst>
                  <a:ext uri="{FF2B5EF4-FFF2-40B4-BE49-F238E27FC236}">
                    <a16:creationId xmlns:a16="http://schemas.microsoft.com/office/drawing/2014/main" id="{7E9478BE-99B5-B8C3-6F63-10A6544952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00937" y="5218747"/>
                <a:ext cx="581025" cy="581025"/>
              </a:xfrm>
              <a:prstGeom prst="rect">
                <a:avLst/>
              </a:prstGeom>
            </p:spPr>
          </p:pic>
          <p:pic>
            <p:nvPicPr>
              <p:cNvPr id="27" name="Graphic 26" descr="Greek Pillar with solid fill">
                <a:extLst>
                  <a:ext uri="{FF2B5EF4-FFF2-40B4-BE49-F238E27FC236}">
                    <a16:creationId xmlns:a16="http://schemas.microsoft.com/office/drawing/2014/main" id="{32AA18D4-1423-191F-508D-CD345DCA01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0800000">
                <a:off x="1401699" y="5659720"/>
                <a:ext cx="581025" cy="581025"/>
              </a:xfrm>
              <a:prstGeom prst="rect">
                <a:avLst/>
              </a:prstGeom>
            </p:spPr>
          </p:pic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1DC6877-88AF-9618-48B3-3DA4285E61F1}"/>
              </a:ext>
            </a:extLst>
          </p:cNvPr>
          <p:cNvGrpSpPr/>
          <p:nvPr/>
        </p:nvGrpSpPr>
        <p:grpSpPr>
          <a:xfrm>
            <a:off x="4398645" y="5143409"/>
            <a:ext cx="3345180" cy="1111533"/>
            <a:chOff x="457200" y="4805446"/>
            <a:chExt cx="3345180" cy="1111533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A5953FF9-8D41-0C9B-18DD-A10E2AD7BFBA}"/>
                </a:ext>
              </a:extLst>
            </p:cNvPr>
            <p:cNvSpPr/>
            <p:nvPr/>
          </p:nvSpPr>
          <p:spPr>
            <a:xfrm>
              <a:off x="457200" y="4805446"/>
              <a:ext cx="3345180" cy="11115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i="1">
                  <a:solidFill>
                    <a:srgbClr val="1A27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SCADA &amp; </a:t>
              </a:r>
            </a:p>
            <a:p>
              <a:pPr algn="ctr"/>
              <a:r>
                <a:rPr lang="en-US" sz="1800" i="1">
                  <a:solidFill>
                    <a:srgbClr val="1A27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Utility Automation</a:t>
              </a:r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52E9767-DF2C-EF82-ECB6-079AED033B82}"/>
                </a:ext>
              </a:extLst>
            </p:cNvPr>
            <p:cNvGrpSpPr/>
            <p:nvPr/>
          </p:nvGrpSpPr>
          <p:grpSpPr>
            <a:xfrm>
              <a:off x="594359" y="4905799"/>
              <a:ext cx="339026" cy="801049"/>
              <a:chOff x="1400937" y="5218747"/>
              <a:chExt cx="581025" cy="1021993"/>
            </a:xfrm>
          </p:grpSpPr>
          <p:pic>
            <p:nvPicPr>
              <p:cNvPr id="41" name="Graphic 40" descr="Greek Pillar with solid fill">
                <a:extLst>
                  <a:ext uri="{FF2B5EF4-FFF2-40B4-BE49-F238E27FC236}">
                    <a16:creationId xmlns:a16="http://schemas.microsoft.com/office/drawing/2014/main" id="{751E1356-B4FE-E58A-5095-59546F08F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00937" y="5218747"/>
                <a:ext cx="581025" cy="581025"/>
              </a:xfrm>
              <a:prstGeom prst="rect">
                <a:avLst/>
              </a:prstGeom>
            </p:spPr>
          </p:pic>
          <p:pic>
            <p:nvPicPr>
              <p:cNvPr id="42" name="Graphic 41" descr="Greek Pillar with solid fill">
                <a:extLst>
                  <a:ext uri="{FF2B5EF4-FFF2-40B4-BE49-F238E27FC236}">
                    <a16:creationId xmlns:a16="http://schemas.microsoft.com/office/drawing/2014/main" id="{0577FB75-5939-73C7-2454-5F263E29B9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0800000">
                <a:off x="1401698" y="5659716"/>
                <a:ext cx="580264" cy="581024"/>
              </a:xfrm>
              <a:prstGeom prst="rect">
                <a:avLst/>
              </a:prstGeom>
            </p:spPr>
          </p:pic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4640CA8-9199-8AAA-D6C4-D05B97F74010}"/>
              </a:ext>
            </a:extLst>
          </p:cNvPr>
          <p:cNvGrpSpPr/>
          <p:nvPr/>
        </p:nvGrpSpPr>
        <p:grpSpPr>
          <a:xfrm>
            <a:off x="8349996" y="5139786"/>
            <a:ext cx="3345180" cy="1111533"/>
            <a:chOff x="457200" y="4805446"/>
            <a:chExt cx="3345180" cy="111153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8047753-D5BA-94DE-9EA0-2B3D45051FB2}"/>
                </a:ext>
              </a:extLst>
            </p:cNvPr>
            <p:cNvSpPr/>
            <p:nvPr/>
          </p:nvSpPr>
          <p:spPr>
            <a:xfrm>
              <a:off x="457200" y="4805446"/>
              <a:ext cx="3345180" cy="11115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i="1">
                  <a:solidFill>
                    <a:srgbClr val="1A27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Smart Operations &amp; </a:t>
              </a:r>
            </a:p>
            <a:p>
              <a:pPr algn="ctr"/>
              <a:r>
                <a:rPr lang="en-US" sz="1800" i="1">
                  <a:solidFill>
                    <a:srgbClr val="1A27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NRW Management</a:t>
              </a:r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8B83DB7-E8EF-E3E6-DC2A-A2296EDB1B3F}"/>
                </a:ext>
              </a:extLst>
            </p:cNvPr>
            <p:cNvGrpSpPr/>
            <p:nvPr/>
          </p:nvGrpSpPr>
          <p:grpSpPr>
            <a:xfrm>
              <a:off x="594359" y="4905799"/>
              <a:ext cx="339026" cy="801049"/>
              <a:chOff x="1400937" y="5218747"/>
              <a:chExt cx="581025" cy="1021993"/>
            </a:xfrm>
          </p:grpSpPr>
          <p:pic>
            <p:nvPicPr>
              <p:cNvPr id="46" name="Graphic 45" descr="Greek Pillar with solid fill">
                <a:extLst>
                  <a:ext uri="{FF2B5EF4-FFF2-40B4-BE49-F238E27FC236}">
                    <a16:creationId xmlns:a16="http://schemas.microsoft.com/office/drawing/2014/main" id="{AE68F2AA-BDCC-8326-ACD8-FC1621BE97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00937" y="5218747"/>
                <a:ext cx="581025" cy="581025"/>
              </a:xfrm>
              <a:prstGeom prst="rect">
                <a:avLst/>
              </a:prstGeom>
            </p:spPr>
          </p:pic>
          <p:pic>
            <p:nvPicPr>
              <p:cNvPr id="47" name="Graphic 46" descr="Greek Pillar with solid fill">
                <a:extLst>
                  <a:ext uri="{FF2B5EF4-FFF2-40B4-BE49-F238E27FC236}">
                    <a16:creationId xmlns:a16="http://schemas.microsoft.com/office/drawing/2014/main" id="{1E457FFE-6240-0B97-D683-C61CD056CC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0800000">
                <a:off x="1401698" y="5659716"/>
                <a:ext cx="580264" cy="581024"/>
              </a:xfrm>
              <a:prstGeom prst="rect">
                <a:avLst/>
              </a:prstGeom>
            </p:spPr>
          </p:pic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F9A6E36-AC35-BE60-8C9A-53626D5907F0}"/>
              </a:ext>
            </a:extLst>
          </p:cNvPr>
          <p:cNvSpPr/>
          <p:nvPr/>
        </p:nvSpPr>
        <p:spPr>
          <a:xfrm>
            <a:off x="365760" y="779401"/>
            <a:ext cx="62092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A4556-09ED-0C7E-F20F-144BE33BD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6924"/>
            <a:ext cx="11430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Journey</a:t>
            </a:r>
            <a:r>
              <a:rPr lang="en-US" sz="2400" b="1" dirty="0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Water Supply in Delhi…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315C72-CADD-A3BC-90D4-B46B120A43F0}"/>
              </a:ext>
            </a:extLst>
          </p:cNvPr>
          <p:cNvSpPr txBox="1"/>
          <p:nvPr/>
        </p:nvSpPr>
        <p:spPr>
          <a:xfrm>
            <a:off x="282892" y="941757"/>
            <a:ext cx="11626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single legacy plant to an integrated smart water supply system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4386DDC-45D8-1B59-BB85-72DFE1A6937F}"/>
              </a:ext>
            </a:extLst>
          </p:cNvPr>
          <p:cNvGrpSpPr/>
          <p:nvPr/>
        </p:nvGrpSpPr>
        <p:grpSpPr>
          <a:xfrm>
            <a:off x="1107607" y="1549849"/>
            <a:ext cx="10654087" cy="3780555"/>
            <a:chOff x="155610" y="1649716"/>
            <a:chExt cx="9894352" cy="4089703"/>
          </a:xfrm>
        </p:grpSpPr>
        <p:sp>
          <p:nvSpPr>
            <p:cNvPr id="30" name="Shape 2"/>
            <p:cNvSpPr/>
            <p:nvPr/>
          </p:nvSpPr>
          <p:spPr>
            <a:xfrm>
              <a:off x="1234440" y="3794759"/>
              <a:ext cx="7842885" cy="32636"/>
            </a:xfrm>
            <a:prstGeom prst="line">
              <a:avLst/>
            </a:prstGeom>
            <a:noFill/>
            <a:ln w="50800">
              <a:solidFill>
                <a:srgbClr val="3E7C9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Shape 3"/>
            <p:cNvSpPr/>
            <p:nvPr/>
          </p:nvSpPr>
          <p:spPr>
            <a:xfrm>
              <a:off x="868680" y="3429000"/>
              <a:ext cx="731520" cy="731520"/>
            </a:xfrm>
            <a:prstGeom prst="ellipse">
              <a:avLst/>
            </a:prstGeom>
            <a:solidFill>
              <a:srgbClr val="17304A"/>
            </a:solidFill>
            <a:ln w="381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4"/>
            <p:cNvSpPr txBox="1"/>
            <p:nvPr/>
          </p:nvSpPr>
          <p:spPr>
            <a:xfrm>
              <a:off x="868680" y="342900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2200"/>
            </a:p>
          </p:txBody>
        </p:sp>
        <p:sp>
          <p:nvSpPr>
            <p:cNvPr id="33" name="Shape 5"/>
            <p:cNvSpPr/>
            <p:nvPr/>
          </p:nvSpPr>
          <p:spPr>
            <a:xfrm>
              <a:off x="1234440" y="3154680"/>
              <a:ext cx="0" cy="274320"/>
            </a:xfrm>
            <a:prstGeom prst="line">
              <a:avLst/>
            </a:prstGeom>
            <a:noFill/>
            <a:ln w="25400">
              <a:solidFill>
                <a:srgbClr val="8A97A6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4" name="Text 6"/>
            <p:cNvSpPr txBox="1"/>
            <p:nvPr/>
          </p:nvSpPr>
          <p:spPr>
            <a:xfrm>
              <a:off x="182880" y="1649716"/>
              <a:ext cx="2103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ctr">
                <a:buNone/>
              </a:pPr>
              <a:r>
                <a:rPr lang="en-US" b="1">
                  <a:solidFill>
                    <a:srgbClr val="1C72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1935–50s</a:t>
              </a:r>
              <a:endParaRPr lang="en-US">
                <a:solidFill>
                  <a:srgbClr val="1C7293"/>
                </a:solidFill>
              </a:endParaRPr>
            </a:p>
          </p:txBody>
        </p:sp>
        <p:sp>
          <p:nvSpPr>
            <p:cNvPr id="35" name="Text 7"/>
            <p:cNvSpPr txBox="1"/>
            <p:nvPr/>
          </p:nvSpPr>
          <p:spPr>
            <a:xfrm>
              <a:off x="155610" y="1952586"/>
              <a:ext cx="2103120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92000"/>
                </a:lnSpc>
                <a:buNone/>
              </a:pPr>
              <a:r>
                <a:rPr lang="en-US" b="1" dirty="0">
                  <a:solidFill>
                    <a:srgbClr val="1730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Chandrawal</a:t>
              </a:r>
            </a:p>
            <a:p>
              <a:pPr algn="ctr">
                <a:lnSpc>
                  <a:spcPct val="92000"/>
                </a:lnSpc>
              </a:pPr>
              <a:r>
                <a:rPr lang="en-US" sz="1400" b="1" dirty="0">
                  <a:solidFill>
                    <a:srgbClr val="17304A"/>
                  </a:solidFill>
                  <a:latin typeface="Arial" pitchFamily="34" charset="0"/>
                  <a:cs typeface="Arial" pitchFamily="34" charset="-120"/>
                </a:rPr>
                <a:t>Phase-1(35) </a:t>
              </a:r>
            </a:p>
            <a:p>
              <a:pPr algn="ctr">
                <a:lnSpc>
                  <a:spcPct val="92000"/>
                </a:lnSpc>
              </a:pPr>
              <a:r>
                <a:rPr lang="en-US" sz="1400" b="1" dirty="0">
                  <a:solidFill>
                    <a:srgbClr val="17304A"/>
                  </a:solidFill>
                  <a:latin typeface="Arial" pitchFamily="34" charset="0"/>
                  <a:cs typeface="Arial" pitchFamily="34" charset="-120"/>
                </a:rPr>
                <a:t>Phase-2(55)</a:t>
              </a:r>
              <a:endParaRPr lang="en-US" sz="1400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8A1FD49-9DAD-F407-93CC-6079B6DA4257}"/>
                </a:ext>
              </a:extLst>
            </p:cNvPr>
            <p:cNvGrpSpPr/>
            <p:nvPr/>
          </p:nvGrpSpPr>
          <p:grpSpPr>
            <a:xfrm>
              <a:off x="1369628" y="3429000"/>
              <a:ext cx="2128096" cy="2059401"/>
              <a:chOff x="1816821" y="3429000"/>
              <a:chExt cx="2128096" cy="2059401"/>
            </a:xfrm>
          </p:grpSpPr>
          <p:sp>
            <p:nvSpPr>
              <p:cNvPr id="37" name="Shape 9"/>
              <p:cNvSpPr/>
              <p:nvPr/>
            </p:nvSpPr>
            <p:spPr>
              <a:xfrm>
                <a:off x="2489095" y="3429000"/>
                <a:ext cx="731520" cy="731520"/>
              </a:xfrm>
              <a:prstGeom prst="ellipse">
                <a:avLst/>
              </a:prstGeom>
              <a:solidFill>
                <a:srgbClr val="1C7293"/>
              </a:solidFill>
              <a:ln w="381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21FB54E-E363-DA03-573E-4CFFCEE41A7F}"/>
                  </a:ext>
                </a:extLst>
              </p:cNvPr>
              <p:cNvGrpSpPr/>
              <p:nvPr/>
            </p:nvGrpSpPr>
            <p:grpSpPr>
              <a:xfrm>
                <a:off x="1816821" y="3429000"/>
                <a:ext cx="2128096" cy="2059401"/>
                <a:chOff x="1816821" y="3429000"/>
                <a:chExt cx="2128096" cy="2059401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3F1316EE-8182-14C2-2DF8-1FE63D2CE81D}"/>
                    </a:ext>
                  </a:extLst>
                </p:cNvPr>
                <p:cNvGrpSpPr/>
                <p:nvPr/>
              </p:nvGrpSpPr>
              <p:grpSpPr>
                <a:xfrm>
                  <a:off x="1841797" y="3429000"/>
                  <a:ext cx="2103120" cy="1266201"/>
                  <a:chOff x="1841797" y="3429000"/>
                  <a:chExt cx="2103120" cy="1266201"/>
                </a:xfrm>
              </p:grpSpPr>
              <p:sp>
                <p:nvSpPr>
                  <p:cNvPr id="39" name="Shape 11"/>
                  <p:cNvSpPr/>
                  <p:nvPr/>
                </p:nvSpPr>
                <p:spPr>
                  <a:xfrm>
                    <a:off x="2854855" y="4141528"/>
                    <a:ext cx="0" cy="274320"/>
                  </a:xfrm>
                  <a:prstGeom prst="line">
                    <a:avLst/>
                  </a:prstGeom>
                  <a:noFill/>
                  <a:ln w="25400">
                    <a:solidFill>
                      <a:srgbClr val="8A97A6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532B751-8BCA-9BEE-DD2C-0C2A5A666EBF}"/>
                      </a:ext>
                    </a:extLst>
                  </p:cNvPr>
                  <p:cNvGrpSpPr/>
                  <p:nvPr/>
                </p:nvGrpSpPr>
                <p:grpSpPr>
                  <a:xfrm>
                    <a:off x="1841797" y="3429000"/>
                    <a:ext cx="2103120" cy="1266201"/>
                    <a:chOff x="1841797" y="3429000"/>
                    <a:chExt cx="2103120" cy="1266201"/>
                  </a:xfrm>
                </p:grpSpPr>
                <p:sp>
                  <p:nvSpPr>
                    <p:cNvPr id="38" name="Text 10"/>
                    <p:cNvSpPr txBox="1"/>
                    <p:nvPr/>
                  </p:nvSpPr>
                  <p:spPr>
                    <a:xfrm>
                      <a:off x="2489095" y="3429000"/>
                      <a:ext cx="731520" cy="731520"/>
                    </a:xfrm>
                    <a:prstGeom prst="rect">
                      <a:avLst/>
                    </a:prstGeom>
                    <a:noFill/>
                    <a:ln/>
                  </p:spPr>
                  <p:txBody>
                    <a:bodyPr wrap="square" lIns="0" tIns="0" rIns="0" bIns="0" rtlCol="0" anchor="ctr"/>
                    <a:lstStyle/>
                    <a:p>
                      <a:pPr marL="0" indent="0" algn="ctr">
                        <a:buNone/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2200"/>
                    </a:p>
                  </p:txBody>
                </p:sp>
                <p:sp>
                  <p:nvSpPr>
                    <p:cNvPr id="40" name="Text 12"/>
                    <p:cNvSpPr txBox="1"/>
                    <p:nvPr/>
                  </p:nvSpPr>
                  <p:spPr>
                    <a:xfrm>
                      <a:off x="1841797" y="4354083"/>
                      <a:ext cx="2103120" cy="341118"/>
                    </a:xfrm>
                    <a:prstGeom prst="rect">
                      <a:avLst/>
                    </a:prstGeom>
                    <a:noFill/>
                    <a:ln/>
                  </p:spPr>
                  <p:txBody>
                    <a:bodyPr wrap="square" lIns="0" tIns="0" rIns="0" bIns="0" rtlCol="0" anchor="b"/>
                    <a:lstStyle/>
                    <a:p>
                      <a:pPr marL="0" indent="0" algn="ctr">
                        <a:buNone/>
                      </a:pPr>
                      <a:r>
                        <a:rPr lang="en-US" b="1">
                          <a:solidFill>
                            <a:srgbClr val="1C729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1960s–90s</a:t>
                      </a:r>
                      <a:endParaRPr lang="en-US"/>
                    </a:p>
                  </p:txBody>
                </p:sp>
              </p:grpSp>
            </p:grpSp>
            <p:sp>
              <p:nvSpPr>
                <p:cNvPr id="41" name="Text 13"/>
                <p:cNvSpPr txBox="1"/>
                <p:nvPr/>
              </p:nvSpPr>
              <p:spPr>
                <a:xfrm>
                  <a:off x="1816821" y="4711161"/>
                  <a:ext cx="2103121" cy="77724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 algn="ctr">
                    <a:lnSpc>
                      <a:spcPct val="92000"/>
                    </a:lnSpc>
                    <a:buNone/>
                  </a:pPr>
                  <a:r>
                    <a:rPr lang="en-US" b="1" dirty="0">
                      <a:solidFill>
                        <a:srgbClr val="17304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Wazirabad</a:t>
                  </a:r>
                </a:p>
                <a:p>
                  <a:pPr marL="0" indent="0" algn="ctr">
                    <a:lnSpc>
                      <a:spcPct val="92000"/>
                    </a:lnSpc>
                    <a:buNone/>
                  </a:pPr>
                  <a:r>
                    <a:rPr lang="en-US" sz="1400" b="1" dirty="0">
                      <a:solidFill>
                        <a:srgbClr val="17304A"/>
                      </a:solidFill>
                      <a:latin typeface="Arial" pitchFamily="34" charset="0"/>
                      <a:cs typeface="Arial" pitchFamily="34" charset="-120"/>
                    </a:rPr>
                    <a:t>Phase-1 (40)</a:t>
                  </a:r>
                </a:p>
                <a:p>
                  <a:pPr algn="ctr">
                    <a:lnSpc>
                      <a:spcPct val="92000"/>
                    </a:lnSpc>
                  </a:pPr>
                  <a:r>
                    <a:rPr lang="en-US" sz="1400" b="1" dirty="0">
                      <a:solidFill>
                        <a:srgbClr val="17304A"/>
                      </a:solidFill>
                      <a:latin typeface="Arial" pitchFamily="34" charset="0"/>
                      <a:cs typeface="Arial" pitchFamily="34" charset="-120"/>
                    </a:rPr>
                    <a:t>Phase-2  (40)  </a:t>
                  </a:r>
                </a:p>
                <a:p>
                  <a:pPr algn="ctr">
                    <a:lnSpc>
                      <a:spcPct val="92000"/>
                    </a:lnSpc>
                  </a:pPr>
                  <a:r>
                    <a:rPr lang="en-US" sz="1400" b="1" dirty="0">
                      <a:solidFill>
                        <a:srgbClr val="17304A"/>
                      </a:solidFill>
                      <a:latin typeface="Arial" pitchFamily="34" charset="0"/>
                      <a:cs typeface="Arial" pitchFamily="34" charset="-120"/>
                    </a:rPr>
                    <a:t>Phase-3  (40)</a:t>
                  </a: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A84DDC2-D276-45C2-DC48-36E3E56140CC}"/>
                </a:ext>
              </a:extLst>
            </p:cNvPr>
            <p:cNvGrpSpPr/>
            <p:nvPr/>
          </p:nvGrpSpPr>
          <p:grpSpPr>
            <a:xfrm>
              <a:off x="3089919" y="3049199"/>
              <a:ext cx="760396" cy="1129418"/>
              <a:chOff x="4311637" y="3031102"/>
              <a:chExt cx="760396" cy="1129418"/>
            </a:xfrm>
          </p:grpSpPr>
          <p:sp>
            <p:nvSpPr>
              <p:cNvPr id="45" name="Shape 17"/>
              <p:cNvSpPr/>
              <p:nvPr/>
            </p:nvSpPr>
            <p:spPr>
              <a:xfrm flipH="1">
                <a:off x="4699951" y="3031102"/>
                <a:ext cx="0" cy="450976"/>
              </a:xfrm>
              <a:prstGeom prst="line">
                <a:avLst/>
              </a:prstGeom>
              <a:noFill/>
              <a:ln w="25400">
                <a:solidFill>
                  <a:srgbClr val="8A97A6"/>
                </a:solidFill>
                <a:prstDash val="solid"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3" name="Shape 15"/>
              <p:cNvSpPr/>
              <p:nvPr/>
            </p:nvSpPr>
            <p:spPr>
              <a:xfrm>
                <a:off x="4340513" y="3429000"/>
                <a:ext cx="731520" cy="731520"/>
              </a:xfrm>
              <a:prstGeom prst="ellipse">
                <a:avLst/>
              </a:prstGeom>
              <a:solidFill>
                <a:srgbClr val="17304A"/>
              </a:solidFill>
              <a:ln w="381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 16"/>
              <p:cNvSpPr txBox="1"/>
              <p:nvPr/>
            </p:nvSpPr>
            <p:spPr>
              <a:xfrm>
                <a:off x="4311637" y="3429000"/>
                <a:ext cx="73152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3</a:t>
                </a:r>
                <a:endParaRPr lang="en-US" sz="22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DDB3F93-C4D9-DC90-57CA-DB5BE9CEDAE7}"/>
                </a:ext>
              </a:extLst>
            </p:cNvPr>
            <p:cNvGrpSpPr/>
            <p:nvPr/>
          </p:nvGrpSpPr>
          <p:grpSpPr>
            <a:xfrm>
              <a:off x="5686908" y="3417073"/>
              <a:ext cx="2126022" cy="1997085"/>
              <a:chOff x="8857634" y="3438625"/>
              <a:chExt cx="2126022" cy="1997085"/>
            </a:xfrm>
          </p:grpSpPr>
          <p:sp>
            <p:nvSpPr>
              <p:cNvPr id="57" name="Shape 29"/>
              <p:cNvSpPr/>
              <p:nvPr/>
            </p:nvSpPr>
            <p:spPr>
              <a:xfrm>
                <a:off x="9921240" y="4148485"/>
                <a:ext cx="0" cy="274320"/>
              </a:xfrm>
              <a:prstGeom prst="line">
                <a:avLst/>
              </a:prstGeom>
              <a:noFill/>
              <a:ln w="25400">
                <a:solidFill>
                  <a:srgbClr val="8A97A6"/>
                </a:solidFill>
                <a:prstDash val="solid"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58" name="Text 30"/>
              <p:cNvSpPr txBox="1"/>
              <p:nvPr/>
            </p:nvSpPr>
            <p:spPr>
              <a:xfrm>
                <a:off x="8880536" y="4335676"/>
                <a:ext cx="210312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b"/>
              <a:lstStyle/>
              <a:p>
                <a:pPr marL="0" indent="0" algn="ctr">
                  <a:buNone/>
                </a:pPr>
                <a:r>
                  <a:rPr lang="en-US" b="1">
                    <a:solidFill>
                      <a:srgbClr val="1C729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2000s</a:t>
                </a:r>
                <a:endParaRPr lang="en-US">
                  <a:solidFill>
                    <a:srgbClr val="1C7293"/>
                  </a:solidFill>
                </a:endParaRPr>
              </a:p>
            </p:txBody>
          </p:sp>
          <p:sp>
            <p:nvSpPr>
              <p:cNvPr id="59" name="Text 31"/>
              <p:cNvSpPr txBox="1"/>
              <p:nvPr/>
            </p:nvSpPr>
            <p:spPr>
              <a:xfrm>
                <a:off x="8857634" y="4658470"/>
                <a:ext cx="2103120" cy="7772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ct val="92000"/>
                  </a:lnSpc>
                  <a:buNone/>
                </a:pP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Sonia Vihar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(140)</a:t>
                </a: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, Nangloi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(40)</a:t>
                </a:r>
                <a:endParaRPr lang="en-US" sz="1400" dirty="0"/>
              </a:p>
            </p:txBody>
          </p:sp>
          <p:sp>
            <p:nvSpPr>
              <p:cNvPr id="61" name="Shape 33"/>
              <p:cNvSpPr/>
              <p:nvPr/>
            </p:nvSpPr>
            <p:spPr>
              <a:xfrm>
                <a:off x="9567510" y="3438625"/>
                <a:ext cx="731520" cy="731520"/>
              </a:xfrm>
              <a:prstGeom prst="ellipse">
                <a:avLst/>
              </a:prstGeom>
              <a:solidFill>
                <a:srgbClr val="1C7293"/>
              </a:solidFill>
              <a:ln w="381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Text 34"/>
              <p:cNvSpPr txBox="1"/>
              <p:nvPr/>
            </p:nvSpPr>
            <p:spPr>
              <a:xfrm>
                <a:off x="9567510" y="3438625"/>
                <a:ext cx="73152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6</a:t>
                </a:r>
                <a:endParaRPr lang="en-US" sz="22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620CC29-F603-BCD2-43EB-87BD904C1A5C}"/>
                </a:ext>
              </a:extLst>
            </p:cNvPr>
            <p:cNvGrpSpPr/>
            <p:nvPr/>
          </p:nvGrpSpPr>
          <p:grpSpPr>
            <a:xfrm>
              <a:off x="7448022" y="3172777"/>
              <a:ext cx="731842" cy="999460"/>
              <a:chOff x="10910073" y="3163000"/>
              <a:chExt cx="731842" cy="999460"/>
            </a:xfrm>
          </p:grpSpPr>
          <p:sp>
            <p:nvSpPr>
              <p:cNvPr id="63" name="Shape 35"/>
              <p:cNvSpPr/>
              <p:nvPr/>
            </p:nvSpPr>
            <p:spPr>
              <a:xfrm>
                <a:off x="11264125" y="3163000"/>
                <a:ext cx="0" cy="274320"/>
              </a:xfrm>
              <a:prstGeom prst="line">
                <a:avLst/>
              </a:prstGeom>
              <a:noFill/>
              <a:ln w="25400">
                <a:solidFill>
                  <a:srgbClr val="8A97A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Shape 27">
                <a:extLst>
                  <a:ext uri="{FF2B5EF4-FFF2-40B4-BE49-F238E27FC236}">
                    <a16:creationId xmlns:a16="http://schemas.microsoft.com/office/drawing/2014/main" id="{379D414D-51FD-6263-3579-E12E83368C7F}"/>
                  </a:ext>
                </a:extLst>
              </p:cNvPr>
              <p:cNvSpPr/>
              <p:nvPr/>
            </p:nvSpPr>
            <p:spPr>
              <a:xfrm>
                <a:off x="10910073" y="3416965"/>
                <a:ext cx="731520" cy="731520"/>
              </a:xfrm>
              <a:prstGeom prst="ellipse">
                <a:avLst/>
              </a:prstGeom>
              <a:solidFill>
                <a:srgbClr val="17304A"/>
              </a:solidFill>
              <a:ln w="381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 28">
                <a:extLst>
                  <a:ext uri="{FF2B5EF4-FFF2-40B4-BE49-F238E27FC236}">
                    <a16:creationId xmlns:a16="http://schemas.microsoft.com/office/drawing/2014/main" id="{2C286C39-4CD0-D5BA-504A-AA0F205481C9}"/>
                  </a:ext>
                </a:extLst>
              </p:cNvPr>
              <p:cNvSpPr txBox="1"/>
              <p:nvPr/>
            </p:nvSpPr>
            <p:spPr>
              <a:xfrm>
                <a:off x="10910395" y="3430938"/>
                <a:ext cx="731520" cy="73152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7</a:t>
                </a:r>
                <a:endParaRPr lang="en-US" sz="22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B59B997-1005-32E5-023F-223761B5C709}"/>
                </a:ext>
              </a:extLst>
            </p:cNvPr>
            <p:cNvGrpSpPr/>
            <p:nvPr/>
          </p:nvGrpSpPr>
          <p:grpSpPr>
            <a:xfrm>
              <a:off x="4255906" y="3069678"/>
              <a:ext cx="1802101" cy="1331575"/>
              <a:chOff x="6191932" y="3102642"/>
              <a:chExt cx="1802101" cy="1331575"/>
            </a:xfrm>
          </p:grpSpPr>
          <p:sp>
            <p:nvSpPr>
              <p:cNvPr id="7" name="Shape 29">
                <a:extLst>
                  <a:ext uri="{FF2B5EF4-FFF2-40B4-BE49-F238E27FC236}">
                    <a16:creationId xmlns:a16="http://schemas.microsoft.com/office/drawing/2014/main" id="{427C611D-DB2A-85A2-E400-27C9467578D1}"/>
                  </a:ext>
                </a:extLst>
              </p:cNvPr>
              <p:cNvSpPr/>
              <p:nvPr/>
            </p:nvSpPr>
            <p:spPr>
              <a:xfrm>
                <a:off x="7615399" y="3102642"/>
                <a:ext cx="1" cy="548945"/>
              </a:xfrm>
              <a:prstGeom prst="line">
                <a:avLst/>
              </a:prstGeom>
              <a:noFill/>
              <a:ln w="25400">
                <a:solidFill>
                  <a:srgbClr val="8A97A6"/>
                </a:solidFill>
                <a:prstDash val="solid"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9" name="Shape 21"/>
              <p:cNvSpPr/>
              <p:nvPr/>
            </p:nvSpPr>
            <p:spPr>
              <a:xfrm>
                <a:off x="6191932" y="3429000"/>
                <a:ext cx="731520" cy="731520"/>
              </a:xfrm>
              <a:prstGeom prst="ellipse">
                <a:avLst/>
              </a:prstGeom>
              <a:solidFill>
                <a:srgbClr val="1C7293"/>
              </a:solidFill>
              <a:ln w="381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 22"/>
              <p:cNvSpPr txBox="1"/>
              <p:nvPr/>
            </p:nvSpPr>
            <p:spPr>
              <a:xfrm>
                <a:off x="6191932" y="3429000"/>
                <a:ext cx="73152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4</a:t>
                </a:r>
                <a:endParaRPr lang="en-US" sz="2200"/>
              </a:p>
            </p:txBody>
          </p:sp>
          <p:sp>
            <p:nvSpPr>
              <p:cNvPr id="51" name="Shape 23"/>
              <p:cNvSpPr/>
              <p:nvPr/>
            </p:nvSpPr>
            <p:spPr>
              <a:xfrm>
                <a:off x="6557692" y="4159897"/>
                <a:ext cx="0" cy="274320"/>
              </a:xfrm>
              <a:prstGeom prst="line">
                <a:avLst/>
              </a:prstGeom>
              <a:noFill/>
              <a:ln w="25400">
                <a:solidFill>
                  <a:srgbClr val="8A97A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Shape 27"/>
              <p:cNvSpPr/>
              <p:nvPr/>
            </p:nvSpPr>
            <p:spPr>
              <a:xfrm>
                <a:off x="7262513" y="3442972"/>
                <a:ext cx="731520" cy="731520"/>
              </a:xfrm>
              <a:prstGeom prst="ellipse">
                <a:avLst/>
              </a:prstGeom>
              <a:solidFill>
                <a:srgbClr val="17304A"/>
              </a:solidFill>
              <a:ln w="381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 28"/>
              <p:cNvSpPr txBox="1"/>
              <p:nvPr/>
            </p:nvSpPr>
            <p:spPr>
              <a:xfrm>
                <a:off x="7257174" y="3428377"/>
                <a:ext cx="73152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5</a:t>
                </a:r>
                <a:endParaRPr lang="en-US" sz="2200"/>
              </a:p>
            </p:txBody>
          </p:sp>
        </p:grpSp>
        <p:sp>
          <p:nvSpPr>
            <p:cNvPr id="27" name="Shape 29">
              <a:extLst>
                <a:ext uri="{FF2B5EF4-FFF2-40B4-BE49-F238E27FC236}">
                  <a16:creationId xmlns:a16="http://schemas.microsoft.com/office/drawing/2014/main" id="{288FE942-8449-025E-F829-DBD2201F6AE5}"/>
                </a:ext>
              </a:extLst>
            </p:cNvPr>
            <p:cNvSpPr/>
            <p:nvPr/>
          </p:nvSpPr>
          <p:spPr>
            <a:xfrm>
              <a:off x="8853634" y="4149356"/>
              <a:ext cx="0" cy="274320"/>
            </a:xfrm>
            <a:prstGeom prst="line">
              <a:avLst/>
            </a:prstGeom>
            <a:noFill/>
            <a:ln w="25400">
              <a:solidFill>
                <a:srgbClr val="8A97A6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2A3503FE-DAA8-9EAE-E4D3-7EBB5BA46837}"/>
                </a:ext>
              </a:extLst>
            </p:cNvPr>
            <p:cNvGrpSpPr/>
            <p:nvPr/>
          </p:nvGrpSpPr>
          <p:grpSpPr>
            <a:xfrm>
              <a:off x="6844667" y="1699941"/>
              <a:ext cx="3205295" cy="1347385"/>
              <a:chOff x="8117194" y="4398954"/>
              <a:chExt cx="3205295" cy="1347385"/>
            </a:xfrm>
          </p:grpSpPr>
          <p:sp>
            <p:nvSpPr>
              <p:cNvPr id="28" name="Text 30">
                <a:extLst>
                  <a:ext uri="{FF2B5EF4-FFF2-40B4-BE49-F238E27FC236}">
                    <a16:creationId xmlns:a16="http://schemas.microsoft.com/office/drawing/2014/main" id="{D81EFD43-124D-9063-61AD-FB7F69936346}"/>
                  </a:ext>
                </a:extLst>
              </p:cNvPr>
              <p:cNvSpPr txBox="1"/>
              <p:nvPr/>
            </p:nvSpPr>
            <p:spPr>
              <a:xfrm>
                <a:off x="8643530" y="4398954"/>
                <a:ext cx="210312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b"/>
              <a:lstStyle/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1C729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2010s</a:t>
                </a:r>
                <a:endParaRPr lang="en-US" dirty="0">
                  <a:solidFill>
                    <a:srgbClr val="1C7293"/>
                  </a:solidFill>
                </a:endParaRPr>
              </a:p>
            </p:txBody>
          </p:sp>
          <p:sp>
            <p:nvSpPr>
              <p:cNvPr id="29" name="Text 31">
                <a:extLst>
                  <a:ext uri="{FF2B5EF4-FFF2-40B4-BE49-F238E27FC236}">
                    <a16:creationId xmlns:a16="http://schemas.microsoft.com/office/drawing/2014/main" id="{1BC39B8A-AC1E-827C-F9B4-324B1FE67CA6}"/>
                  </a:ext>
                </a:extLst>
              </p:cNvPr>
              <p:cNvSpPr txBox="1"/>
              <p:nvPr/>
            </p:nvSpPr>
            <p:spPr>
              <a:xfrm>
                <a:off x="8117194" y="4757175"/>
                <a:ext cx="3205295" cy="98916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ct val="92000"/>
                  </a:lnSpc>
                  <a:buNone/>
                </a:pP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Okhla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(20), </a:t>
                </a:r>
                <a:r>
                  <a:rPr lang="en-US" b="1" dirty="0" err="1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Dwarka</a:t>
                </a: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(50),</a:t>
                </a:r>
              </a:p>
              <a:p>
                <a:pPr marL="0" indent="0" algn="ctr">
                  <a:lnSpc>
                    <a:spcPct val="92000"/>
                  </a:lnSpc>
                  <a:buNone/>
                </a:pP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en-US" b="1" dirty="0" err="1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Bawana</a:t>
                </a: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(20), </a:t>
                </a:r>
              </a:p>
              <a:p>
                <a:pPr marL="0" indent="0" algn="ctr">
                  <a:lnSpc>
                    <a:spcPct val="92000"/>
                  </a:lnSpc>
                  <a:buNone/>
                </a:pPr>
                <a:r>
                  <a:rPr lang="en-US" b="1" dirty="0" err="1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Recy</a:t>
                </a: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. Plants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(45), </a:t>
                </a: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CWG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(1)</a:t>
                </a:r>
                <a:endParaRPr lang="en-US" sz="1400" dirty="0"/>
              </a:p>
            </p:txBody>
          </p:sp>
        </p:grpSp>
        <p:sp>
          <p:nvSpPr>
            <p:cNvPr id="67" name="Shape 33">
              <a:extLst>
                <a:ext uri="{FF2B5EF4-FFF2-40B4-BE49-F238E27FC236}">
                  <a16:creationId xmlns:a16="http://schemas.microsoft.com/office/drawing/2014/main" id="{2A0B2E54-F0F5-8B07-8E9B-724AF6E0802A}"/>
                </a:ext>
              </a:extLst>
            </p:cNvPr>
            <p:cNvSpPr/>
            <p:nvPr/>
          </p:nvSpPr>
          <p:spPr>
            <a:xfrm>
              <a:off x="8499904" y="3439496"/>
              <a:ext cx="731520" cy="731520"/>
            </a:xfrm>
            <a:prstGeom prst="ellipse">
              <a:avLst/>
            </a:prstGeom>
            <a:solidFill>
              <a:srgbClr val="1C7293"/>
            </a:solidFill>
            <a:ln w="381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34">
              <a:extLst>
                <a:ext uri="{FF2B5EF4-FFF2-40B4-BE49-F238E27FC236}">
                  <a16:creationId xmlns:a16="http://schemas.microsoft.com/office/drawing/2014/main" id="{D5C0BC4A-D3DD-D322-E64A-6BA14A8BC5CD}"/>
                </a:ext>
              </a:extLst>
            </p:cNvPr>
            <p:cNvSpPr txBox="1"/>
            <p:nvPr/>
          </p:nvSpPr>
          <p:spPr>
            <a:xfrm>
              <a:off x="8499904" y="3439496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8</a:t>
              </a:r>
              <a:endParaRPr lang="en-US" sz="2200" dirty="0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2172319E-DBC9-BB52-5ED3-74B614436EB2}"/>
                </a:ext>
              </a:extLst>
            </p:cNvPr>
            <p:cNvGrpSpPr/>
            <p:nvPr/>
          </p:nvGrpSpPr>
          <p:grpSpPr>
            <a:xfrm>
              <a:off x="7842979" y="4311656"/>
              <a:ext cx="2206982" cy="1427763"/>
              <a:chOff x="8698360" y="1591880"/>
              <a:chExt cx="2206982" cy="1427763"/>
            </a:xfrm>
          </p:grpSpPr>
          <p:sp>
            <p:nvSpPr>
              <p:cNvPr id="65" name="Text 37"/>
              <p:cNvSpPr txBox="1"/>
              <p:nvPr/>
            </p:nvSpPr>
            <p:spPr>
              <a:xfrm>
                <a:off x="8802222" y="2048590"/>
                <a:ext cx="2103120" cy="55957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ct val="92000"/>
                  </a:lnSpc>
                  <a:buNone/>
                </a:pPr>
                <a:r>
                  <a:rPr lang="en-US" b="1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Technology Interventions</a:t>
                </a:r>
                <a:endParaRPr lang="en-US"/>
              </a:p>
            </p:txBody>
          </p:sp>
          <p:sp>
            <p:nvSpPr>
              <p:cNvPr id="24" name="Text 30">
                <a:extLst>
                  <a:ext uri="{FF2B5EF4-FFF2-40B4-BE49-F238E27FC236}">
                    <a16:creationId xmlns:a16="http://schemas.microsoft.com/office/drawing/2014/main" id="{6814D886-1C9C-EBBC-0FC3-764364604F03}"/>
                  </a:ext>
                </a:extLst>
              </p:cNvPr>
              <p:cNvSpPr txBox="1"/>
              <p:nvPr/>
            </p:nvSpPr>
            <p:spPr>
              <a:xfrm>
                <a:off x="8698360" y="1591880"/>
                <a:ext cx="210312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b"/>
              <a:lstStyle/>
              <a:p>
                <a:pPr marL="0" indent="0" algn="ctr">
                  <a:buNone/>
                </a:pPr>
                <a:r>
                  <a:rPr lang="en-US" b="1">
                    <a:solidFill>
                      <a:srgbClr val="1C729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2020s</a:t>
                </a:r>
                <a:endParaRPr lang="en-US">
                  <a:solidFill>
                    <a:srgbClr val="1C7293"/>
                  </a:solidFill>
                </a:endParaRPr>
              </a:p>
            </p:txBody>
          </p:sp>
          <p:sp>
            <p:nvSpPr>
              <p:cNvPr id="76" name="Text 32">
                <a:extLst>
                  <a:ext uri="{FF2B5EF4-FFF2-40B4-BE49-F238E27FC236}">
                    <a16:creationId xmlns:a16="http://schemas.microsoft.com/office/drawing/2014/main" id="{796AAFEB-5D81-DAE6-015C-AF08B4E740A3}"/>
                  </a:ext>
                </a:extLst>
              </p:cNvPr>
              <p:cNvSpPr txBox="1"/>
              <p:nvPr/>
            </p:nvSpPr>
            <p:spPr>
              <a:xfrm>
                <a:off x="8835481" y="2608163"/>
                <a:ext cx="2036603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ctr">
                  <a:buNone/>
                </a:pPr>
                <a:r>
                  <a:rPr lang="en-US" sz="1600" i="1">
                    <a:solidFill>
                      <a:srgbClr val="44536B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New WTP, SCADA &amp; Upgrade</a:t>
                </a:r>
                <a:endParaRPr lang="en-US" sz="1600" i="1"/>
              </a:p>
            </p:txBody>
          </p:sp>
        </p:grpSp>
        <p:sp>
          <p:nvSpPr>
            <p:cNvPr id="80" name="Text 24"/>
            <p:cNvSpPr txBox="1"/>
            <p:nvPr/>
          </p:nvSpPr>
          <p:spPr>
            <a:xfrm>
              <a:off x="2398139" y="2254045"/>
              <a:ext cx="21031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1C72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1970s</a:t>
              </a:r>
              <a:endParaRPr lang="en-US" dirty="0"/>
            </a:p>
          </p:txBody>
        </p:sp>
        <p:sp>
          <p:nvSpPr>
            <p:cNvPr id="81" name="Text 25"/>
            <p:cNvSpPr txBox="1"/>
            <p:nvPr/>
          </p:nvSpPr>
          <p:spPr>
            <a:xfrm>
              <a:off x="2384887" y="2650130"/>
              <a:ext cx="2103120" cy="4487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92000"/>
                </a:lnSpc>
              </a:pPr>
              <a:r>
                <a:rPr lang="en-US" b="1" dirty="0">
                  <a:solidFill>
                    <a:srgbClr val="1730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Haiderpur  </a:t>
              </a:r>
            </a:p>
            <a:p>
              <a:pPr algn="ctr">
                <a:lnSpc>
                  <a:spcPct val="92000"/>
                </a:lnSpc>
              </a:pPr>
              <a:r>
                <a:rPr lang="en-US" sz="1400" b="1" dirty="0">
                  <a:solidFill>
                    <a:srgbClr val="17304A"/>
                  </a:solidFill>
                  <a:latin typeface="Arial" pitchFamily="34" charset="0"/>
                  <a:cs typeface="Arial" pitchFamily="34" charset="-120"/>
                </a:rPr>
                <a:t>Phase-1 (</a:t>
              </a:r>
              <a:r>
                <a:rPr lang="en-US" sz="1400" b="1" dirty="0">
                  <a:solidFill>
                    <a:srgbClr val="1730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100)</a:t>
              </a:r>
              <a:endParaRPr lang="en-US" sz="1400" i="1" dirty="0">
                <a:solidFill>
                  <a:srgbClr val="44536B"/>
                </a:solidFill>
                <a:latin typeface="Arial" pitchFamily="34" charset="0"/>
                <a:cs typeface="Arial" pitchFamily="34" charset="-120"/>
              </a:endParaRPr>
            </a:p>
            <a:p>
              <a:pPr marL="0" indent="0" algn="ctr">
                <a:lnSpc>
                  <a:spcPct val="92000"/>
                </a:lnSpc>
                <a:buNone/>
              </a:pPr>
              <a:r>
                <a:rPr lang="en-US" b="1" dirty="0">
                  <a:solidFill>
                    <a:srgbClr val="1730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endParaRPr lang="en-US" dirty="0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773EA1A-A903-DF8C-5EE0-56B22E339540}"/>
                </a:ext>
              </a:extLst>
            </p:cNvPr>
            <p:cNvGrpSpPr/>
            <p:nvPr/>
          </p:nvGrpSpPr>
          <p:grpSpPr>
            <a:xfrm>
              <a:off x="4500916" y="2358076"/>
              <a:ext cx="2231433" cy="822071"/>
              <a:chOff x="3512664" y="4710364"/>
              <a:chExt cx="2231433" cy="822071"/>
            </a:xfrm>
          </p:grpSpPr>
          <p:sp>
            <p:nvSpPr>
              <p:cNvPr id="83" name="Text 24">
                <a:extLst>
                  <a:ext uri="{FF2B5EF4-FFF2-40B4-BE49-F238E27FC236}">
                    <a16:creationId xmlns:a16="http://schemas.microsoft.com/office/drawing/2014/main" id="{66451CF8-91A3-0B0A-5285-578029AF6FAD}"/>
                  </a:ext>
                </a:extLst>
              </p:cNvPr>
              <p:cNvSpPr txBox="1"/>
              <p:nvPr/>
            </p:nvSpPr>
            <p:spPr>
              <a:xfrm>
                <a:off x="3512664" y="4710364"/>
                <a:ext cx="2103120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b"/>
              <a:lstStyle/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1C729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1990s</a:t>
                </a:r>
                <a:endParaRPr lang="en-US" dirty="0"/>
              </a:p>
            </p:txBody>
          </p:sp>
          <p:sp>
            <p:nvSpPr>
              <p:cNvPr id="84" name="Text 25">
                <a:extLst>
                  <a:ext uri="{FF2B5EF4-FFF2-40B4-BE49-F238E27FC236}">
                    <a16:creationId xmlns:a16="http://schemas.microsoft.com/office/drawing/2014/main" id="{52641C8B-582A-357D-1F49-2433A61748EC}"/>
                  </a:ext>
                </a:extLst>
              </p:cNvPr>
              <p:cNvSpPr txBox="1"/>
              <p:nvPr/>
            </p:nvSpPr>
            <p:spPr>
              <a:xfrm>
                <a:off x="3640977" y="5083659"/>
                <a:ext cx="2103120" cy="44877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92000"/>
                  </a:lnSpc>
                </a:pP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Haiderpur</a:t>
                </a:r>
              </a:p>
              <a:p>
                <a:pPr algn="ctr">
                  <a:lnSpc>
                    <a:spcPct val="92000"/>
                  </a:lnSpc>
                </a:pP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cs typeface="Arial" pitchFamily="34" charset="-120"/>
                  </a:rPr>
                  <a:t>Phase-2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(100)</a:t>
                </a:r>
                <a:endParaRPr lang="en-US" sz="1400" i="1" dirty="0">
                  <a:solidFill>
                    <a:srgbClr val="44536B"/>
                  </a:solidFill>
                  <a:latin typeface="Arial" pitchFamily="34" charset="0"/>
                  <a:cs typeface="Arial" pitchFamily="34" charset="-120"/>
                </a:endParaRPr>
              </a:p>
              <a:p>
                <a:pPr marL="0" indent="0" algn="ctr">
                  <a:lnSpc>
                    <a:spcPct val="92000"/>
                  </a:lnSpc>
                  <a:buNone/>
                </a:pP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endParaRPr lang="en-US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37A568EC-B216-3B5C-13A3-99192002DF2D}"/>
                </a:ext>
              </a:extLst>
            </p:cNvPr>
            <p:cNvGrpSpPr/>
            <p:nvPr/>
          </p:nvGrpSpPr>
          <p:grpSpPr>
            <a:xfrm>
              <a:off x="3583788" y="4272758"/>
              <a:ext cx="2103120" cy="722372"/>
              <a:chOff x="4621666" y="2053675"/>
              <a:chExt cx="2103120" cy="722372"/>
            </a:xfrm>
          </p:grpSpPr>
          <p:sp>
            <p:nvSpPr>
              <p:cNvPr id="86" name="Text 18"/>
              <p:cNvSpPr txBox="1"/>
              <p:nvPr/>
            </p:nvSpPr>
            <p:spPr>
              <a:xfrm>
                <a:off x="4621666" y="2053675"/>
                <a:ext cx="210312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b"/>
              <a:lstStyle/>
              <a:p>
                <a:pPr marL="0" indent="0" algn="ctr">
                  <a:buNone/>
                </a:pPr>
                <a:r>
                  <a:rPr lang="en-US" b="1">
                    <a:solidFill>
                      <a:srgbClr val="1C729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1980s</a:t>
                </a:r>
                <a:endParaRPr lang="en-US">
                  <a:solidFill>
                    <a:srgbClr val="1C7293"/>
                  </a:solidFill>
                </a:endParaRPr>
              </a:p>
            </p:txBody>
          </p:sp>
          <p:sp>
            <p:nvSpPr>
              <p:cNvPr id="87" name="Text 19"/>
              <p:cNvSpPr txBox="1"/>
              <p:nvPr/>
            </p:nvSpPr>
            <p:spPr>
              <a:xfrm>
                <a:off x="4621666" y="2410287"/>
                <a:ext cx="210312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ct val="92000"/>
                  </a:lnSpc>
                  <a:buNone/>
                </a:pPr>
                <a:r>
                  <a:rPr lang="en-US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Bhagirathi </a:t>
                </a:r>
                <a:r>
                  <a:rPr lang="en-US" sz="1400" b="1" dirty="0">
                    <a:solidFill>
                      <a:srgbClr val="17304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(100)</a:t>
                </a:r>
                <a:endParaRPr lang="en-US" sz="1400" dirty="0"/>
              </a:p>
            </p:txBody>
          </p:sp>
        </p:grpSp>
      </p:grpSp>
      <p:sp>
        <p:nvSpPr>
          <p:cNvPr id="94" name="Arrow: Up 93">
            <a:extLst>
              <a:ext uri="{FF2B5EF4-FFF2-40B4-BE49-F238E27FC236}">
                <a16:creationId xmlns:a16="http://schemas.microsoft.com/office/drawing/2014/main" id="{70E65AEF-54F5-A641-4DDD-52F8514971A2}"/>
              </a:ext>
            </a:extLst>
          </p:cNvPr>
          <p:cNvSpPr/>
          <p:nvPr/>
        </p:nvSpPr>
        <p:spPr>
          <a:xfrm rot="5400000">
            <a:off x="6017809" y="4296481"/>
            <a:ext cx="263456" cy="3697702"/>
          </a:xfrm>
          <a:prstGeom prst="upArrow">
            <a:avLst/>
          </a:prstGeom>
          <a:solidFill>
            <a:schemeClr val="accen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4D1FCF0E-BAF5-AC92-01FD-E78D1236C2DB}"/>
              </a:ext>
            </a:extLst>
          </p:cNvPr>
          <p:cNvSpPr/>
          <p:nvPr/>
        </p:nvSpPr>
        <p:spPr>
          <a:xfrm>
            <a:off x="2564232" y="5812692"/>
            <a:ext cx="1551980" cy="66528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MGD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1EC5AAA2-6D7B-D245-A7C6-70048B5FE297}"/>
              </a:ext>
            </a:extLst>
          </p:cNvPr>
          <p:cNvSpPr/>
          <p:nvPr/>
        </p:nvSpPr>
        <p:spPr>
          <a:xfrm>
            <a:off x="8154171" y="5828833"/>
            <a:ext cx="1629615" cy="66528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MGD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4208B57-A01C-0CBE-2133-0A8CCF72E3DC}"/>
              </a:ext>
            </a:extLst>
          </p:cNvPr>
          <p:cNvSpPr txBox="1"/>
          <p:nvPr/>
        </p:nvSpPr>
        <p:spPr>
          <a:xfrm>
            <a:off x="2931678" y="567425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Years</a:t>
            </a:r>
            <a:endParaRPr lang="en-US" sz="18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80DC505-0B4C-BBF5-9124-E9A6FCA33F1F}"/>
              </a:ext>
            </a:extLst>
          </p:cNvPr>
          <p:cNvSpPr/>
          <p:nvPr/>
        </p:nvSpPr>
        <p:spPr>
          <a:xfrm>
            <a:off x="365760" y="779401"/>
            <a:ext cx="620928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: Diagonal Corners Rounded 101">
            <a:extLst>
              <a:ext uri="{FF2B5EF4-FFF2-40B4-BE49-F238E27FC236}">
                <a16:creationId xmlns:a16="http://schemas.microsoft.com/office/drawing/2014/main" id="{4CFCDA17-8BA7-7D1A-F68F-737777EA5458}"/>
              </a:ext>
            </a:extLst>
          </p:cNvPr>
          <p:cNvSpPr/>
          <p:nvPr/>
        </p:nvSpPr>
        <p:spPr>
          <a:xfrm>
            <a:off x="1025901" y="5525620"/>
            <a:ext cx="10247271" cy="1144676"/>
          </a:xfrm>
          <a:prstGeom prst="round2Diag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8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B4E28-B6EB-7FD4-A9BA-AC7FD80E6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BAC0BB-14AF-F7D8-7B92-6BD362A42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959"/>
            <a:ext cx="12192000" cy="658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E5058-53F9-F66D-3632-4E15CD852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7255714-8C0B-C951-CD01-F234A8DECA99}"/>
              </a:ext>
            </a:extLst>
          </p:cNvPr>
          <p:cNvSpPr txBox="1"/>
          <p:nvPr/>
        </p:nvSpPr>
        <p:spPr>
          <a:xfrm>
            <a:off x="365760" y="274320"/>
            <a:ext cx="11430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vs. NEW CHANDRAWAL</a:t>
            </a:r>
            <a:endParaRPr lang="en-US" sz="24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731E11D-1D84-4614-BE23-6FDD414E34F9}"/>
              </a:ext>
            </a:extLst>
          </p:cNvPr>
          <p:cNvSpPr/>
          <p:nvPr/>
        </p:nvSpPr>
        <p:spPr>
          <a:xfrm>
            <a:off x="3108960" y="960120"/>
            <a:ext cx="4160520" cy="594360"/>
          </a:xfrm>
          <a:prstGeom prst="roundRect">
            <a:avLst>
              <a:gd name="adj" fmla="val 15385"/>
            </a:avLst>
          </a:prstGeom>
          <a:solidFill>
            <a:srgbClr val="8A97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A4E947-6AEF-E1DD-A6AA-94EEA9BAA27D}"/>
              </a:ext>
            </a:extLst>
          </p:cNvPr>
          <p:cNvSpPr txBox="1"/>
          <p:nvPr/>
        </p:nvSpPr>
        <p:spPr>
          <a:xfrm>
            <a:off x="3108960" y="9601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CHANDRAWAL</a:t>
            </a:r>
            <a:endParaRPr lang="en-US" sz="24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7D0030D-8777-69B5-BACE-96BE74DA33DE}"/>
              </a:ext>
            </a:extLst>
          </p:cNvPr>
          <p:cNvSpPr/>
          <p:nvPr/>
        </p:nvSpPr>
        <p:spPr>
          <a:xfrm>
            <a:off x="7635240" y="960120"/>
            <a:ext cx="4160520" cy="594360"/>
          </a:xfrm>
          <a:prstGeom prst="roundRect">
            <a:avLst>
              <a:gd name="adj" fmla="val 15385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B6A54AA-A880-F956-9932-0FE7C0E53CE6}"/>
              </a:ext>
            </a:extLst>
          </p:cNvPr>
          <p:cNvSpPr txBox="1"/>
          <p:nvPr/>
        </p:nvSpPr>
        <p:spPr>
          <a:xfrm>
            <a:off x="7635240" y="9601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CHANDRAWAL</a:t>
            </a:r>
            <a:endParaRPr lang="en-US" sz="240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F73D935-7746-3E51-42EA-AD884A40AD6D}"/>
              </a:ext>
            </a:extLst>
          </p:cNvPr>
          <p:cNvSpPr/>
          <p:nvPr/>
        </p:nvSpPr>
        <p:spPr>
          <a:xfrm>
            <a:off x="365760" y="1691640"/>
            <a:ext cx="11430000" cy="749808"/>
          </a:xfrm>
          <a:prstGeom prst="rect">
            <a:avLst/>
          </a:prstGeom>
          <a:solidFill>
            <a:srgbClr val="F2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454F13B-1787-FF62-F210-3E4DF7B75E99}"/>
              </a:ext>
            </a:extLst>
          </p:cNvPr>
          <p:cNvSpPr txBox="1"/>
          <p:nvPr/>
        </p:nvSpPr>
        <p:spPr>
          <a:xfrm>
            <a:off x="502920" y="1691640"/>
            <a:ext cx="2240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Vintage</a:t>
            </a:r>
            <a:endParaRPr lang="en-US" sz="24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03D35C7-04FB-895F-1CDF-BCCE2F32B734}"/>
              </a:ext>
            </a:extLst>
          </p:cNvPr>
          <p:cNvSpPr txBox="1"/>
          <p:nvPr/>
        </p:nvSpPr>
        <p:spPr>
          <a:xfrm>
            <a:off x="3108960" y="1691640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445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&amp; 1955</a:t>
            </a:r>
            <a:endParaRPr lang="en-US"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2FA6CE8-F6A5-5AD9-6839-B4ACE238B19A}"/>
              </a:ext>
            </a:extLst>
          </p:cNvPr>
          <p:cNvSpPr txBox="1"/>
          <p:nvPr/>
        </p:nvSpPr>
        <p:spPr>
          <a:xfrm>
            <a:off x="7635240" y="1691640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New-generation </a:t>
            </a:r>
          </a:p>
          <a:p>
            <a:pPr marL="0" indent="0" algn="ctr">
              <a:buNone/>
            </a:pPr>
            <a:r>
              <a:rPr lang="en-US" b="1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(2026 Commissioning)</a:t>
            </a:r>
            <a:endParaRPr lang="en-US" sz="24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34616E3-B31E-DA65-8921-A58AE7D41C87}"/>
              </a:ext>
            </a:extLst>
          </p:cNvPr>
          <p:cNvSpPr txBox="1"/>
          <p:nvPr/>
        </p:nvSpPr>
        <p:spPr>
          <a:xfrm>
            <a:off x="7269480" y="169164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8A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94B221A-D8E1-0F04-EF8B-2BAA8C94761E}"/>
              </a:ext>
            </a:extLst>
          </p:cNvPr>
          <p:cNvSpPr/>
          <p:nvPr/>
        </p:nvSpPr>
        <p:spPr>
          <a:xfrm>
            <a:off x="365760" y="2441448"/>
            <a:ext cx="11430000" cy="7498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08C6431-D0B6-C969-5189-808B71187DCB}"/>
              </a:ext>
            </a:extLst>
          </p:cNvPr>
          <p:cNvSpPr txBox="1"/>
          <p:nvPr/>
        </p:nvSpPr>
        <p:spPr>
          <a:xfrm>
            <a:off x="502920" y="2441448"/>
            <a:ext cx="2240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</a:t>
            </a:r>
            <a:endParaRPr lang="en-US" sz="24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ED529D2-FF46-2AC5-693F-959DBCED3AD2}"/>
              </a:ext>
            </a:extLst>
          </p:cNvPr>
          <p:cNvSpPr txBox="1"/>
          <p:nvPr/>
        </p:nvSpPr>
        <p:spPr>
          <a:xfrm>
            <a:off x="3108960" y="2441448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445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~90 MGD</a:t>
            </a:r>
            <a:endParaRPr lang="en-US" sz="24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FBFBE7B-F5E7-E115-9D6E-48D3798F5767}"/>
              </a:ext>
            </a:extLst>
          </p:cNvPr>
          <p:cNvSpPr txBox="1"/>
          <p:nvPr/>
        </p:nvSpPr>
        <p:spPr>
          <a:xfrm>
            <a:off x="7635240" y="2441448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 MGD</a:t>
            </a:r>
            <a:endParaRPr lang="en-US" sz="24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236B845E-ECFB-AD7C-F95F-E8EA54461FFC}"/>
              </a:ext>
            </a:extLst>
          </p:cNvPr>
          <p:cNvSpPr txBox="1"/>
          <p:nvPr/>
        </p:nvSpPr>
        <p:spPr>
          <a:xfrm>
            <a:off x="7269480" y="2441448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8A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5547CBE2-6CBB-ABE1-6E04-68C5E5E40CCC}"/>
              </a:ext>
            </a:extLst>
          </p:cNvPr>
          <p:cNvSpPr/>
          <p:nvPr/>
        </p:nvSpPr>
        <p:spPr>
          <a:xfrm>
            <a:off x="365760" y="3191256"/>
            <a:ext cx="11430000" cy="749808"/>
          </a:xfrm>
          <a:prstGeom prst="rect">
            <a:avLst/>
          </a:prstGeom>
          <a:solidFill>
            <a:srgbClr val="F2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70DC5C6-ADE5-7CA1-BF14-4133111972F8}"/>
              </a:ext>
            </a:extLst>
          </p:cNvPr>
          <p:cNvSpPr txBox="1"/>
          <p:nvPr/>
        </p:nvSpPr>
        <p:spPr>
          <a:xfrm>
            <a:off x="502920" y="3191256"/>
            <a:ext cx="2240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24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5C09832-C974-85C7-40DC-0C5F3961BB2A}"/>
              </a:ext>
            </a:extLst>
          </p:cNvPr>
          <p:cNvSpPr txBox="1"/>
          <p:nvPr/>
        </p:nvSpPr>
        <p:spPr>
          <a:xfrm>
            <a:off x="3108960" y="3191256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445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Legacy instruments</a:t>
            </a:r>
            <a:endParaRPr lang="en-US" sz="240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B0AD373-C239-2243-3DC2-37E11D10A8D1}"/>
              </a:ext>
            </a:extLst>
          </p:cNvPr>
          <p:cNvSpPr txBox="1"/>
          <p:nvPr/>
        </p:nvSpPr>
        <p:spPr>
          <a:xfrm>
            <a:off x="7635240" y="3191256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SCADA-enabled</a:t>
            </a:r>
            <a:endParaRPr lang="en-US" sz="24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8BA69BF-1585-F222-C80B-6D9C376C1087}"/>
              </a:ext>
            </a:extLst>
          </p:cNvPr>
          <p:cNvSpPr txBox="1"/>
          <p:nvPr/>
        </p:nvSpPr>
        <p:spPr>
          <a:xfrm>
            <a:off x="7269480" y="3191256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8A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D63A416-D5D7-3999-0D1A-95070A462E6F}"/>
              </a:ext>
            </a:extLst>
          </p:cNvPr>
          <p:cNvSpPr/>
          <p:nvPr/>
        </p:nvSpPr>
        <p:spPr>
          <a:xfrm>
            <a:off x="365760" y="3941064"/>
            <a:ext cx="11430000" cy="7498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3ACC4D74-A2B1-8866-69BE-56CD7F7B45AE}"/>
              </a:ext>
            </a:extLst>
          </p:cNvPr>
          <p:cNvSpPr txBox="1"/>
          <p:nvPr/>
        </p:nvSpPr>
        <p:spPr>
          <a:xfrm>
            <a:off x="502920" y="3941064"/>
            <a:ext cx="2240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</a:t>
            </a:r>
            <a:endParaRPr lang="en-US" sz="24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9FAB1FD4-F2B3-7ABC-CD2D-C9AE4F065E4D}"/>
              </a:ext>
            </a:extLst>
          </p:cNvPr>
          <p:cNvSpPr txBox="1"/>
          <p:nvPr/>
        </p:nvSpPr>
        <p:spPr>
          <a:xfrm>
            <a:off x="3108960" y="3941064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445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Ageing, breakdown risk</a:t>
            </a:r>
            <a:endParaRPr lang="en-US" sz="24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5465AEA-F703-EFEC-417E-7F6A77592135}"/>
              </a:ext>
            </a:extLst>
          </p:cNvPr>
          <p:cNvSpPr txBox="1"/>
          <p:nvPr/>
        </p:nvSpPr>
        <p:spPr>
          <a:xfrm>
            <a:off x="7635240" y="3941064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&amp; automated</a:t>
            </a:r>
            <a:endParaRPr lang="en-US" sz="24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0D5C8B97-A86B-69FE-4936-899D3D59A532}"/>
              </a:ext>
            </a:extLst>
          </p:cNvPr>
          <p:cNvSpPr txBox="1"/>
          <p:nvPr/>
        </p:nvSpPr>
        <p:spPr>
          <a:xfrm>
            <a:off x="7269480" y="3941064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8A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6D1AB34F-0D54-E925-8F7B-36286FDB8662}"/>
              </a:ext>
            </a:extLst>
          </p:cNvPr>
          <p:cNvSpPr/>
          <p:nvPr/>
        </p:nvSpPr>
        <p:spPr>
          <a:xfrm>
            <a:off x="365760" y="4690872"/>
            <a:ext cx="11430000" cy="749808"/>
          </a:xfrm>
          <a:prstGeom prst="rect">
            <a:avLst/>
          </a:prstGeom>
          <a:solidFill>
            <a:srgbClr val="F2F4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7452406C-EBEB-947C-9DA2-0F0CA45B7488}"/>
              </a:ext>
            </a:extLst>
          </p:cNvPr>
          <p:cNvSpPr txBox="1"/>
          <p:nvPr/>
        </p:nvSpPr>
        <p:spPr>
          <a:xfrm>
            <a:off x="502920" y="4690872"/>
            <a:ext cx="2240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7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240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44F07693-F924-7608-1402-A1803D22567B}"/>
              </a:ext>
            </a:extLst>
          </p:cNvPr>
          <p:cNvSpPr txBox="1"/>
          <p:nvPr/>
        </p:nvSpPr>
        <p:spPr>
          <a:xfrm>
            <a:off x="3108960" y="4690872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445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Legacy asset</a:t>
            </a:r>
            <a:endParaRPr lang="en-US" sz="240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3BDEB00F-6321-E168-6290-39B45E5DBD48}"/>
              </a:ext>
            </a:extLst>
          </p:cNvPr>
          <p:cNvSpPr txBox="1"/>
          <p:nvPr/>
        </p:nvSpPr>
        <p:spPr>
          <a:xfrm>
            <a:off x="7635240" y="4690872"/>
            <a:ext cx="4160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for future DJB</a:t>
            </a:r>
            <a:endParaRPr lang="en-US" sz="24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48EC41CA-DDB4-16B8-855E-4C1CF66F6FC0}"/>
              </a:ext>
            </a:extLst>
          </p:cNvPr>
          <p:cNvSpPr txBox="1"/>
          <p:nvPr/>
        </p:nvSpPr>
        <p:spPr>
          <a:xfrm>
            <a:off x="7269480" y="4690872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8A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4C6607FD-5015-57FA-6FE9-C881B8DE1587}"/>
              </a:ext>
            </a:extLst>
          </p:cNvPr>
          <p:cNvSpPr/>
          <p:nvPr/>
        </p:nvSpPr>
        <p:spPr>
          <a:xfrm>
            <a:off x="365760" y="5577840"/>
            <a:ext cx="11430000" cy="5943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91FBF00B-1937-A23A-4BEF-C01FA673E0D0}"/>
              </a:ext>
            </a:extLst>
          </p:cNvPr>
          <p:cNvSpPr txBox="1"/>
          <p:nvPr/>
        </p:nvSpPr>
        <p:spPr>
          <a:xfrm>
            <a:off x="548640" y="55778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building water plants to building a resilient, intelligent water system</a:t>
            </a:r>
            <a:endParaRPr lang="en-US" sz="2400">
              <a:solidFill>
                <a:srgbClr val="C00000"/>
              </a:solidFill>
            </a:endParaRPr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05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208788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>
                <a:solidFill>
                  <a:srgbClr val="17304A"/>
                </a:solidFill>
                <a:latin typeface="Arial" pitchFamily="34" charset="0"/>
                <a:cs typeface="Arial" pitchFamily="34" charset="-120"/>
              </a:rPr>
              <a:t>DELHI'S WATER SUPPLY LANDSCAPE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965E0C-3910-01CA-E5F9-ED71DEE344AF}"/>
              </a:ext>
            </a:extLst>
          </p:cNvPr>
          <p:cNvGrpSpPr/>
          <p:nvPr/>
        </p:nvGrpSpPr>
        <p:grpSpPr>
          <a:xfrm>
            <a:off x="487680" y="1400287"/>
            <a:ext cx="6217920" cy="3977640"/>
            <a:chOff x="502920" y="1572768"/>
            <a:chExt cx="6217920" cy="3977640"/>
          </a:xfrm>
        </p:grpSpPr>
        <p:sp>
          <p:nvSpPr>
            <p:cNvPr id="4" name="Shape 2"/>
            <p:cNvSpPr/>
            <p:nvPr/>
          </p:nvSpPr>
          <p:spPr>
            <a:xfrm>
              <a:off x="502920" y="1600200"/>
              <a:ext cx="566928" cy="56692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5" name="Image 0" descr="/home/claude/jalsankalp/icons/building_FFFFFF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479" y="1727759"/>
              <a:ext cx="311810" cy="311810"/>
            </a:xfrm>
            <a:prstGeom prst="rect">
              <a:avLst/>
            </a:prstGeom>
          </p:spPr>
        </p:pic>
        <p:sp>
          <p:nvSpPr>
            <p:cNvPr id="6" name="Text 3"/>
            <p:cNvSpPr/>
            <p:nvPr/>
          </p:nvSpPr>
          <p:spPr>
            <a:xfrm>
              <a:off x="1234440" y="1572768"/>
              <a:ext cx="54864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800" b="1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9 Major WTPs</a:t>
              </a:r>
              <a:endParaRPr lang="en-US" sz="18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" name="Text 4"/>
            <p:cNvSpPr/>
            <p:nvPr/>
          </p:nvSpPr>
          <p:spPr>
            <a:xfrm>
              <a:off x="1234440" y="1892808"/>
              <a:ext cx="548640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Installed capacity of 821 MGD across the city, running on 865 MGD</a:t>
              </a:r>
              <a:endParaRPr lang="en-US" sz="1400"/>
            </a:p>
          </p:txBody>
        </p:sp>
        <p:sp>
          <p:nvSpPr>
            <p:cNvPr id="8" name="Shape 5"/>
            <p:cNvSpPr/>
            <p:nvPr/>
          </p:nvSpPr>
          <p:spPr>
            <a:xfrm>
              <a:off x="502920" y="2651760"/>
              <a:ext cx="566928" cy="56692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9" name="Image 1" descr="/home/claude/jalsankalp/icons/pump_FFFFFF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479" y="2779319"/>
              <a:ext cx="311810" cy="311810"/>
            </a:xfrm>
            <a:prstGeom prst="rect">
              <a:avLst/>
            </a:prstGeom>
          </p:spPr>
        </p:pic>
        <p:sp>
          <p:nvSpPr>
            <p:cNvPr id="10" name="Text 6"/>
            <p:cNvSpPr/>
            <p:nvPr/>
          </p:nvSpPr>
          <p:spPr>
            <a:xfrm>
              <a:off x="1234440" y="2624328"/>
              <a:ext cx="54864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</a:t>
              </a:r>
              <a:r>
                <a:rPr lang="en-US" sz="1800" b="1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Ranney Wells &amp; 6240 Tube Wells, Yield 135 MGD</a:t>
              </a:r>
              <a:endParaRPr lang="en-US" sz="18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1" name="Text 7"/>
            <p:cNvSpPr/>
            <p:nvPr/>
          </p:nvSpPr>
          <p:spPr>
            <a:xfrm>
              <a:off x="1234440" y="2944368"/>
              <a:ext cx="548640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Groundwater-based supplementary production</a:t>
              </a:r>
              <a:endParaRPr lang="en-US" sz="1400"/>
            </a:p>
          </p:txBody>
        </p:sp>
        <p:sp>
          <p:nvSpPr>
            <p:cNvPr id="12" name="Shape 8"/>
            <p:cNvSpPr/>
            <p:nvPr/>
          </p:nvSpPr>
          <p:spPr>
            <a:xfrm>
              <a:off x="502920" y="3703320"/>
              <a:ext cx="566928" cy="56692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3" name="Image 2" descr="/home/claude/jalsankalp/icons/pipe_FFFFFF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479" y="3830879"/>
              <a:ext cx="311810" cy="311810"/>
            </a:xfrm>
            <a:prstGeom prst="rect">
              <a:avLst/>
            </a:prstGeom>
          </p:spPr>
        </p:pic>
        <p:sp>
          <p:nvSpPr>
            <p:cNvPr id="14" name="Text 9"/>
            <p:cNvSpPr/>
            <p:nvPr/>
          </p:nvSpPr>
          <p:spPr>
            <a:xfrm>
              <a:off x="1234440" y="3675888"/>
              <a:ext cx="54864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800" b="1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16,200 km Network </a:t>
              </a:r>
              <a:endParaRPr lang="en-US" sz="18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5" name="Text 10"/>
            <p:cNvSpPr/>
            <p:nvPr/>
          </p:nvSpPr>
          <p:spPr>
            <a:xfrm>
              <a:off x="1234440" y="3995928"/>
              <a:ext cx="548640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Distribution mains carrying water to consumers</a:t>
              </a:r>
              <a:endParaRPr lang="en-US" sz="1400"/>
            </a:p>
          </p:txBody>
        </p:sp>
        <p:sp>
          <p:nvSpPr>
            <p:cNvPr id="16" name="Shape 11"/>
            <p:cNvSpPr/>
            <p:nvPr/>
          </p:nvSpPr>
          <p:spPr>
            <a:xfrm>
              <a:off x="502920" y="4754880"/>
              <a:ext cx="566928" cy="56692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7" name="Image 3" descr="/home/claude/jalsankalp/icons/layerGroup_FFFFFF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0479" y="4882439"/>
              <a:ext cx="311810" cy="311810"/>
            </a:xfrm>
            <a:prstGeom prst="rect">
              <a:avLst/>
            </a:prstGeom>
          </p:spPr>
        </p:pic>
        <p:sp>
          <p:nvSpPr>
            <p:cNvPr id="18" name="Text 12"/>
            <p:cNvSpPr/>
            <p:nvPr/>
          </p:nvSpPr>
          <p:spPr>
            <a:xfrm>
              <a:off x="1234440" y="4727448"/>
              <a:ext cx="548640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800" b="1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123 + 480 Reservoirs</a:t>
              </a:r>
              <a:endParaRPr lang="en-US" sz="18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9" name="Text 13"/>
            <p:cNvSpPr/>
            <p:nvPr/>
          </p:nvSpPr>
          <p:spPr>
            <a:xfrm>
              <a:off x="1234440" y="5047488"/>
              <a:ext cx="548640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>
                  <a:solidFill>
                    <a:srgbClr val="5C70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Primary UGRs and secondary UGRs / booster stations</a:t>
              </a:r>
              <a:endParaRPr lang="en-US" sz="1400"/>
            </a:p>
          </p:txBody>
        </p:sp>
      </p:grpSp>
      <p:sp>
        <p:nvSpPr>
          <p:cNvPr id="20" name="Text 14"/>
          <p:cNvSpPr/>
          <p:nvPr/>
        </p:nvSpPr>
        <p:spPr>
          <a:xfrm>
            <a:off x="6096000" y="994634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latin typeface="Arial" pitchFamily="34" charset="0"/>
                <a:ea typeface="Arial" pitchFamily="34" charset="-122"/>
                <a:cs typeface="Arial" pitchFamily="34" charset="-120"/>
              </a:rPr>
              <a:t>Installed Capacity by WTP (MGD)</a:t>
            </a:r>
            <a:endParaRPr lang="en-US"/>
          </a:p>
        </p:txBody>
      </p:sp>
      <p:graphicFrame>
        <p:nvGraphicFramePr>
          <p:cNvPr id="21" name="Chart 0"/>
          <p:cNvGraphicFramePr/>
          <p:nvPr/>
        </p:nvGraphicFramePr>
        <p:xfrm>
          <a:off x="6362700" y="1400287"/>
          <a:ext cx="5608320" cy="45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800F661-0225-9EE1-4E1F-DD5BA7DD9058}"/>
              </a:ext>
            </a:extLst>
          </p:cNvPr>
          <p:cNvGrpSpPr/>
          <p:nvPr/>
        </p:nvGrpSpPr>
        <p:grpSpPr>
          <a:xfrm>
            <a:off x="413385" y="211787"/>
            <a:ext cx="11155680" cy="2608671"/>
            <a:chOff x="502920" y="3967888"/>
            <a:chExt cx="11155680" cy="260867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85804F6-820B-DF54-701D-BB1D7C287763}"/>
                </a:ext>
              </a:extLst>
            </p:cNvPr>
            <p:cNvGrpSpPr/>
            <p:nvPr/>
          </p:nvGrpSpPr>
          <p:grpSpPr>
            <a:xfrm>
              <a:off x="1410106" y="4967037"/>
              <a:ext cx="4067286" cy="457200"/>
              <a:chOff x="3291840" y="5349240"/>
              <a:chExt cx="4067286" cy="457200"/>
            </a:xfrm>
          </p:grpSpPr>
          <p:sp>
            <p:nvSpPr>
              <p:cNvPr id="14" name="Shape 4">
                <a:extLst>
                  <a:ext uri="{FF2B5EF4-FFF2-40B4-BE49-F238E27FC236}">
                    <a16:creationId xmlns:a16="http://schemas.microsoft.com/office/drawing/2014/main" id="{6080D5A0-8AFB-EA80-1936-7828E60377F0}"/>
                  </a:ext>
                </a:extLst>
              </p:cNvPr>
              <p:cNvSpPr/>
              <p:nvPr/>
            </p:nvSpPr>
            <p:spPr>
              <a:xfrm>
                <a:off x="3291840" y="5349240"/>
                <a:ext cx="457200" cy="457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5" name="Image 1" descr="/home/claude/jalsankalp/icons/droplet_FFFFFF.png">
                <a:extLst>
                  <a:ext uri="{FF2B5EF4-FFF2-40B4-BE49-F238E27FC236}">
                    <a16:creationId xmlns:a16="http://schemas.microsoft.com/office/drawing/2014/main" id="{FC1F9189-D065-1318-E2A6-50E036471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394710" y="5452110"/>
                <a:ext cx="251460" cy="251460"/>
              </a:xfrm>
              <a:prstGeom prst="rect">
                <a:avLst/>
              </a:prstGeom>
            </p:spPr>
          </p:pic>
          <p:sp>
            <p:nvSpPr>
              <p:cNvPr id="16" name="Text 5">
                <a:extLst>
                  <a:ext uri="{FF2B5EF4-FFF2-40B4-BE49-F238E27FC236}">
                    <a16:creationId xmlns:a16="http://schemas.microsoft.com/office/drawing/2014/main" id="{EFF07AAB-5249-1EAC-7EAD-B1D995ED5B01}"/>
                  </a:ext>
                </a:extLst>
              </p:cNvPr>
              <p:cNvSpPr/>
              <p:nvPr/>
            </p:nvSpPr>
            <p:spPr>
              <a:xfrm>
                <a:off x="3858767" y="5349240"/>
                <a:ext cx="3500359" cy="45720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1A27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Ammonia spikes in River Yamuna </a:t>
                </a:r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C274AA-6866-FA42-B820-DC484C4D44F8}"/>
                </a:ext>
              </a:extLst>
            </p:cNvPr>
            <p:cNvGrpSpPr/>
            <p:nvPr/>
          </p:nvGrpSpPr>
          <p:grpSpPr>
            <a:xfrm>
              <a:off x="7153747" y="4967623"/>
              <a:ext cx="3550112" cy="457200"/>
              <a:chOff x="6080760" y="5349240"/>
              <a:chExt cx="3550112" cy="457200"/>
            </a:xfrm>
          </p:grpSpPr>
          <p:sp>
            <p:nvSpPr>
              <p:cNvPr id="11" name="Shape 6">
                <a:extLst>
                  <a:ext uri="{FF2B5EF4-FFF2-40B4-BE49-F238E27FC236}">
                    <a16:creationId xmlns:a16="http://schemas.microsoft.com/office/drawing/2014/main" id="{0CE2B7C2-8C03-26D2-4154-F06CB51CB7DD}"/>
                  </a:ext>
                </a:extLst>
              </p:cNvPr>
              <p:cNvSpPr/>
              <p:nvPr/>
            </p:nvSpPr>
            <p:spPr>
              <a:xfrm>
                <a:off x="6080760" y="5349240"/>
                <a:ext cx="457200" cy="457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2" name="Image 2" descr="/home/claude/jalsankalp/icons/gauge_FFFFFF.png">
                <a:extLst>
                  <a:ext uri="{FF2B5EF4-FFF2-40B4-BE49-F238E27FC236}">
                    <a16:creationId xmlns:a16="http://schemas.microsoft.com/office/drawing/2014/main" id="{6656CAF3-882A-35BE-E244-A4F440A560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83630" y="5452110"/>
                <a:ext cx="251460" cy="251460"/>
              </a:xfrm>
              <a:prstGeom prst="rect">
                <a:avLst/>
              </a:prstGeom>
            </p:spPr>
          </p:pic>
          <p:sp>
            <p:nvSpPr>
              <p:cNvPr id="13" name="Text 7">
                <a:extLst>
                  <a:ext uri="{FF2B5EF4-FFF2-40B4-BE49-F238E27FC236}">
                    <a16:creationId xmlns:a16="http://schemas.microsoft.com/office/drawing/2014/main" id="{B2C34C70-6F60-13BE-F0EA-E5C30203EDDA}"/>
                  </a:ext>
                </a:extLst>
              </p:cNvPr>
              <p:cNvSpPr/>
              <p:nvPr/>
            </p:nvSpPr>
            <p:spPr>
              <a:xfrm>
                <a:off x="6647688" y="5349240"/>
                <a:ext cx="2983184" cy="45720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>
                    <a:solidFill>
                      <a:srgbClr val="1A27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Ageing, leak-prone assets</a:t>
                </a:r>
                <a:endParaRPr lang="en-US"/>
              </a:p>
            </p:txBody>
          </p:sp>
        </p:grpSp>
        <p:sp>
          <p:nvSpPr>
            <p:cNvPr id="7" name="Text 1">
              <a:extLst>
                <a:ext uri="{FF2B5EF4-FFF2-40B4-BE49-F238E27FC236}">
                  <a16:creationId xmlns:a16="http://schemas.microsoft.com/office/drawing/2014/main" id="{FE796C2C-DAC4-5CB1-860B-7C7A2D2FFEB3}"/>
                </a:ext>
              </a:extLst>
            </p:cNvPr>
            <p:cNvSpPr/>
            <p:nvPr/>
          </p:nvSpPr>
          <p:spPr>
            <a:xfrm>
              <a:off x="502920" y="3967888"/>
              <a:ext cx="11155680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2400" b="1" dirty="0">
                  <a:solidFill>
                    <a:srgbClr val="17304A"/>
                  </a:solidFill>
                  <a:latin typeface="Arial" pitchFamily="34" charset="0"/>
                  <a:cs typeface="Arial" pitchFamily="34" charset="-120"/>
                </a:rPr>
                <a:t>Challenges  </a:t>
              </a:r>
            </a:p>
          </p:txBody>
        </p:sp>
        <p:pic>
          <p:nvPicPr>
            <p:cNvPr id="33" name="Graphic 32" descr="Power Plant with solid fill">
              <a:extLst>
                <a:ext uri="{FF2B5EF4-FFF2-40B4-BE49-F238E27FC236}">
                  <a16:creationId xmlns:a16="http://schemas.microsoft.com/office/drawing/2014/main" id="{BB7D9CF1-0137-652A-0123-DBEC68297DA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41749" y="6163293"/>
              <a:ext cx="369332" cy="369332"/>
            </a:xfrm>
            <a:prstGeom prst="rect">
              <a:avLst/>
            </a:prstGeom>
          </p:spPr>
        </p:pic>
        <p:sp>
          <p:nvSpPr>
            <p:cNvPr id="21" name="Text 9">
              <a:extLst>
                <a:ext uri="{FF2B5EF4-FFF2-40B4-BE49-F238E27FC236}">
                  <a16:creationId xmlns:a16="http://schemas.microsoft.com/office/drawing/2014/main" id="{C2E39C60-1BA9-D440-3891-57DD66E76441}"/>
                </a:ext>
              </a:extLst>
            </p:cNvPr>
            <p:cNvSpPr/>
            <p:nvPr/>
          </p:nvSpPr>
          <p:spPr>
            <a:xfrm>
              <a:off x="2008676" y="6119359"/>
              <a:ext cx="2983184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indent="0">
                <a:lnSpc>
                  <a:spcPct val="114000"/>
                </a:lnSpc>
                <a:buNone/>
              </a:pPr>
              <a:r>
                <a:rPr lang="en-US">
                  <a:solidFill>
                    <a:srgbClr val="1A2733"/>
                  </a:solidFill>
                  <a:latin typeface="Arial" pitchFamily="34" charset="0"/>
                  <a:cs typeface="Arial" pitchFamily="34" charset="-120"/>
                </a:rPr>
                <a:t>Organic and inorganic pollution in Yamuna</a:t>
              </a:r>
            </a:p>
          </p:txBody>
        </p:sp>
        <p:pic>
          <p:nvPicPr>
            <p:cNvPr id="39" name="Graphic 38" descr="Broken Fire Hydrant with solid fill">
              <a:extLst>
                <a:ext uri="{FF2B5EF4-FFF2-40B4-BE49-F238E27FC236}">
                  <a16:creationId xmlns:a16="http://schemas.microsoft.com/office/drawing/2014/main" id="{51DB8CBD-4A94-1B83-CA3B-54967163C2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53747" y="5831718"/>
              <a:ext cx="536193" cy="53619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70BCDB8-89BF-F188-600C-91A048C4C91A}"/>
                </a:ext>
              </a:extLst>
            </p:cNvPr>
            <p:cNvSpPr txBox="1"/>
            <p:nvPr/>
          </p:nvSpPr>
          <p:spPr>
            <a:xfrm>
              <a:off x="7720675" y="5816101"/>
              <a:ext cx="3262528" cy="6975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dirty="0">
                  <a:solidFill>
                    <a:srgbClr val="1A2733"/>
                  </a:solidFill>
                  <a:latin typeface="Arial" pitchFamily="34" charset="0"/>
                  <a:cs typeface="Arial" pitchFamily="34" charset="-120"/>
                </a:rPr>
                <a:t>High NRW</a:t>
              </a:r>
            </a:p>
            <a:p>
              <a:pPr>
                <a:lnSpc>
                  <a:spcPct val="114000"/>
                </a:lnSpc>
              </a:pPr>
              <a:endParaRPr lang="en-US" dirty="0">
                <a:solidFill>
                  <a:srgbClr val="1A2733"/>
                </a:solidFill>
                <a:latin typeface="Arial" pitchFamily="34" charset="0"/>
                <a:cs typeface="Arial" pitchFamily="34" charset="-12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7809C9C-E511-B649-C81E-6B70E51BBB04}"/>
              </a:ext>
            </a:extLst>
          </p:cNvPr>
          <p:cNvSpPr txBox="1"/>
          <p:nvPr/>
        </p:nvSpPr>
        <p:spPr>
          <a:xfrm>
            <a:off x="1919141" y="3515580"/>
            <a:ext cx="3862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>
                <a:solidFill>
                  <a:srgbClr val="1A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Limited availability of raw water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A2F1C7-DCB1-7170-4A1F-5E12E02012C6}"/>
              </a:ext>
            </a:extLst>
          </p:cNvPr>
          <p:cNvSpPr txBox="1"/>
          <p:nvPr/>
        </p:nvSpPr>
        <p:spPr>
          <a:xfrm>
            <a:off x="1919141" y="3429000"/>
            <a:ext cx="3262528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endParaRPr lang="en-US" dirty="0">
              <a:solidFill>
                <a:srgbClr val="1A2733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80904A-E70A-38E7-C96E-35AF304EC54C}"/>
              </a:ext>
            </a:extLst>
          </p:cNvPr>
          <p:cNvSpPr txBox="1"/>
          <p:nvPr/>
        </p:nvSpPr>
        <p:spPr>
          <a:xfrm>
            <a:off x="7644545" y="3803808"/>
            <a:ext cx="3262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1A2733"/>
                </a:solidFill>
                <a:latin typeface="Arial" pitchFamily="34" charset="0"/>
                <a:cs typeface="Arial" pitchFamily="34" charset="-120"/>
              </a:rPr>
              <a:t>Skilled manpower gaps</a:t>
            </a:r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A0310A-B701-2FEE-8B6B-705C6F672A18}"/>
              </a:ext>
            </a:extLst>
          </p:cNvPr>
          <p:cNvSpPr txBox="1"/>
          <p:nvPr/>
        </p:nvSpPr>
        <p:spPr>
          <a:xfrm>
            <a:off x="1919141" y="4667903"/>
            <a:ext cx="3500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1A2733"/>
                </a:solidFill>
                <a:latin typeface="Arial" pitchFamily="34" charset="0"/>
                <a:cs typeface="Arial" pitchFamily="34" charset="-120"/>
              </a:rPr>
              <a:t>Non uniform SCADA coverage </a:t>
            </a:r>
            <a:endParaRPr lang="en-US"/>
          </a:p>
        </p:txBody>
      </p:sp>
      <p:pic>
        <p:nvPicPr>
          <p:cNvPr id="31" name="Graphic 30" descr="Water with solid fill">
            <a:extLst>
              <a:ext uri="{FF2B5EF4-FFF2-40B4-BE49-F238E27FC236}">
                <a16:creationId xmlns:a16="http://schemas.microsoft.com/office/drawing/2014/main" id="{2BBB104B-24ED-3914-03C3-8E87311E27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52214" y="3478297"/>
            <a:ext cx="457200" cy="457200"/>
          </a:xfrm>
          <a:prstGeom prst="rect">
            <a:avLst/>
          </a:prstGeom>
        </p:spPr>
      </p:pic>
      <p:pic>
        <p:nvPicPr>
          <p:cNvPr id="37" name="Graphic 36" descr="Group of men with solid fill">
            <a:extLst>
              <a:ext uri="{FF2B5EF4-FFF2-40B4-BE49-F238E27FC236}">
                <a16:creationId xmlns:a16="http://schemas.microsoft.com/office/drawing/2014/main" id="{49635D91-FF49-AA98-6F7E-BBE7DF7532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50445" y="3764057"/>
            <a:ext cx="502002" cy="502002"/>
          </a:xfrm>
          <a:prstGeom prst="rect">
            <a:avLst/>
          </a:prstGeom>
        </p:spPr>
      </p:pic>
      <p:pic>
        <p:nvPicPr>
          <p:cNvPr id="41" name="Graphic 40" descr="Internet Of Things with solid fill">
            <a:extLst>
              <a:ext uri="{FF2B5EF4-FFF2-40B4-BE49-F238E27FC236}">
                <a16:creationId xmlns:a16="http://schemas.microsoft.com/office/drawing/2014/main" id="{1A0143B3-8779-5787-DE23-1B83544F51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52214" y="4667903"/>
            <a:ext cx="457200" cy="457200"/>
          </a:xfrm>
          <a:prstGeom prst="rect">
            <a:avLst/>
          </a:prstGeom>
        </p:spPr>
      </p:pic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77B135-7793-121B-2ED5-DA697655474B}"/>
              </a:ext>
            </a:extLst>
          </p:cNvPr>
          <p:cNvSpPr txBox="1"/>
          <p:nvPr/>
        </p:nvSpPr>
        <p:spPr>
          <a:xfrm>
            <a:off x="4533900" y="1543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68C1B18-84DD-2242-B71F-86208C9D9962}"/>
              </a:ext>
            </a:extLst>
          </p:cNvPr>
          <p:cNvGrpSpPr/>
          <p:nvPr/>
        </p:nvGrpSpPr>
        <p:grpSpPr>
          <a:xfrm>
            <a:off x="7108146" y="4610000"/>
            <a:ext cx="3861098" cy="457200"/>
            <a:chOff x="502920" y="5349240"/>
            <a:chExt cx="3861098" cy="457200"/>
          </a:xfrm>
        </p:grpSpPr>
        <p:sp>
          <p:nvSpPr>
            <p:cNvPr id="17" name="Shape 2">
              <a:extLst>
                <a:ext uri="{FF2B5EF4-FFF2-40B4-BE49-F238E27FC236}">
                  <a16:creationId xmlns:a16="http://schemas.microsoft.com/office/drawing/2014/main" id="{8ACFEDA2-69A1-1904-B59F-524A3564C5A0}"/>
                </a:ext>
              </a:extLst>
            </p:cNvPr>
            <p:cNvSpPr/>
            <p:nvPr/>
          </p:nvSpPr>
          <p:spPr>
            <a:xfrm>
              <a:off x="502920" y="5349240"/>
              <a:ext cx="457200" cy="457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8" name="Image 0" descr="/home/claude/jalsankalp/icons/chartBar_FFFFFF.png">
              <a:extLst>
                <a:ext uri="{FF2B5EF4-FFF2-40B4-BE49-F238E27FC236}">
                  <a16:creationId xmlns:a16="http://schemas.microsoft.com/office/drawing/2014/main" id="{FD13AEB2-E216-ED8C-ED5B-6C77BDF9A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5790" y="5452110"/>
              <a:ext cx="251460" cy="251460"/>
            </a:xfrm>
            <a:prstGeom prst="rect">
              <a:avLst/>
            </a:prstGeom>
          </p:spPr>
        </p:pic>
        <p:sp>
          <p:nvSpPr>
            <p:cNvPr id="19" name="Text 3">
              <a:extLst>
                <a:ext uri="{FF2B5EF4-FFF2-40B4-BE49-F238E27FC236}">
                  <a16:creationId xmlns:a16="http://schemas.microsoft.com/office/drawing/2014/main" id="{3B06BF6D-68AE-BF42-636D-1E6BE5C713DD}"/>
                </a:ext>
              </a:extLst>
            </p:cNvPr>
            <p:cNvSpPr/>
            <p:nvPr/>
          </p:nvSpPr>
          <p:spPr>
            <a:xfrm>
              <a:off x="1069847" y="5349240"/>
              <a:ext cx="3294171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1A27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Rapid population growth</a:t>
              </a:r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0D409E-C87A-1AB4-A4A3-1DF4032E9F18}"/>
              </a:ext>
            </a:extLst>
          </p:cNvPr>
          <p:cNvGrpSpPr/>
          <p:nvPr/>
        </p:nvGrpSpPr>
        <p:grpSpPr>
          <a:xfrm>
            <a:off x="7108146" y="2939713"/>
            <a:ext cx="3623491" cy="470732"/>
            <a:chOff x="8869680" y="5349240"/>
            <a:chExt cx="3623491" cy="470732"/>
          </a:xfrm>
        </p:grpSpPr>
        <p:sp>
          <p:nvSpPr>
            <p:cNvPr id="8" name="Shape 8">
              <a:extLst>
                <a:ext uri="{FF2B5EF4-FFF2-40B4-BE49-F238E27FC236}">
                  <a16:creationId xmlns:a16="http://schemas.microsoft.com/office/drawing/2014/main" id="{40B811D5-B24D-0F55-2FBA-D3646E608F94}"/>
                </a:ext>
              </a:extLst>
            </p:cNvPr>
            <p:cNvSpPr/>
            <p:nvPr/>
          </p:nvSpPr>
          <p:spPr>
            <a:xfrm>
              <a:off x="8869680" y="5349240"/>
              <a:ext cx="457200" cy="457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9" name="Image 3" descr="/home/claude/jalsankalp/icons/target_FFFFFF.png">
              <a:extLst>
                <a:ext uri="{FF2B5EF4-FFF2-40B4-BE49-F238E27FC236}">
                  <a16:creationId xmlns:a16="http://schemas.microsoft.com/office/drawing/2014/main" id="{6C3DBEDE-8192-4D1D-6737-747B6D093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972550" y="5452110"/>
              <a:ext cx="251460" cy="251460"/>
            </a:xfrm>
            <a:prstGeom prst="rect">
              <a:avLst/>
            </a:prstGeom>
          </p:spPr>
        </p:pic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7977B29F-54FE-F60D-3212-88FEA9D7C584}"/>
                </a:ext>
              </a:extLst>
            </p:cNvPr>
            <p:cNvSpPr/>
            <p:nvPr/>
          </p:nvSpPr>
          <p:spPr>
            <a:xfrm>
              <a:off x="9450013" y="5362772"/>
              <a:ext cx="3043158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>
                  <a:solidFill>
                    <a:srgbClr val="1A27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Uneven tail-end pressure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9520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309D77B3-D349-1432-4582-31210882C54F}"/>
              </a:ext>
            </a:extLst>
          </p:cNvPr>
          <p:cNvSpPr/>
          <p:nvPr/>
        </p:nvSpPr>
        <p:spPr>
          <a:xfrm>
            <a:off x="457200" y="235772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>
                <a:solidFill>
                  <a:srgbClr val="17304A"/>
                </a:solidFill>
                <a:latin typeface="Arial" pitchFamily="34" charset="0"/>
                <a:cs typeface="Arial" pitchFamily="34" charset="-120"/>
              </a:rPr>
              <a:t>BUILDING A WATER-SECURE DELHI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C44FC967-3E0D-4B9A-B6AF-B4B37DA98F32}"/>
              </a:ext>
            </a:extLst>
          </p:cNvPr>
          <p:cNvSpPr/>
          <p:nvPr/>
        </p:nvSpPr>
        <p:spPr>
          <a:xfrm>
            <a:off x="502920" y="1515932"/>
            <a:ext cx="3520440" cy="4160520"/>
          </a:xfrm>
          <a:prstGeom prst="roundRect">
            <a:avLst>
              <a:gd name="adj" fmla="val 2597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9332B7D8-E0D6-306E-6FC9-2A3C945A1118}"/>
              </a:ext>
            </a:extLst>
          </p:cNvPr>
          <p:cNvSpPr/>
          <p:nvPr/>
        </p:nvSpPr>
        <p:spPr>
          <a:xfrm>
            <a:off x="731520" y="1698812"/>
            <a:ext cx="1097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>
                <a:solidFill>
                  <a:srgbClr val="1C7293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4600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0282911C-2C99-193B-B1BC-53626981100D}"/>
              </a:ext>
            </a:extLst>
          </p:cNvPr>
          <p:cNvSpPr/>
          <p:nvPr/>
        </p:nvSpPr>
        <p:spPr>
          <a:xfrm>
            <a:off x="3063240" y="1790252"/>
            <a:ext cx="685800" cy="68580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jalsankalp/icons/factory_21295C.png">
            <a:extLst>
              <a:ext uri="{FF2B5EF4-FFF2-40B4-BE49-F238E27FC236}">
                <a16:creationId xmlns:a16="http://schemas.microsoft.com/office/drawing/2014/main" id="{49D3499E-0074-69B2-9599-865230558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545" y="1944557"/>
            <a:ext cx="377190" cy="377190"/>
          </a:xfrm>
          <a:prstGeom prst="rect">
            <a:avLst/>
          </a:prstGeom>
        </p:spPr>
      </p:pic>
      <p:sp>
        <p:nvSpPr>
          <p:cNvPr id="12" name="Text 5">
            <a:extLst>
              <a:ext uri="{FF2B5EF4-FFF2-40B4-BE49-F238E27FC236}">
                <a16:creationId xmlns:a16="http://schemas.microsoft.com/office/drawing/2014/main" id="{C4CCD857-97DE-5161-B76F-8842BE0ECED4}"/>
              </a:ext>
            </a:extLst>
          </p:cNvPr>
          <p:cNvSpPr/>
          <p:nvPr/>
        </p:nvSpPr>
        <p:spPr>
          <a:xfrm>
            <a:off x="777240" y="2567492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5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I</a:t>
            </a:r>
            <a:endParaRPr lang="en-US" sz="15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0053652B-2D38-ECA6-C426-EAE94C60B1FE}"/>
              </a:ext>
            </a:extLst>
          </p:cNvPr>
          <p:cNvSpPr/>
          <p:nvPr/>
        </p:nvSpPr>
        <p:spPr>
          <a:xfrm>
            <a:off x="777240" y="2841812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latin typeface="Arial" pitchFamily="34" charset="0"/>
                <a:ea typeface="Arial" pitchFamily="34" charset="-122"/>
                <a:cs typeface="Arial" pitchFamily="34" charset="-120"/>
              </a:rPr>
              <a:t>Water Augmentation </a:t>
            </a:r>
            <a:endParaRPr lang="en-US" sz="2000"/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A81A2F5A-B90A-6A3D-DEE4-3EF21D60C0EC}"/>
              </a:ext>
            </a:extLst>
          </p:cNvPr>
          <p:cNvSpPr/>
          <p:nvPr/>
        </p:nvSpPr>
        <p:spPr>
          <a:xfrm>
            <a:off x="777240" y="3847652"/>
            <a:ext cx="297180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>
                <a:latin typeface="Arial" pitchFamily="34" charset="0"/>
                <a:ea typeface="Arial" pitchFamily="34" charset="-122"/>
                <a:cs typeface="Arial" pitchFamily="34" charset="-120"/>
              </a:rPr>
              <a:t>Proposed and planned 235 MGD of new WTPs, upstream storage (</a:t>
            </a:r>
            <a:r>
              <a:rPr lang="en-US" err="1">
                <a:latin typeface="Arial" pitchFamily="34" charset="0"/>
                <a:ea typeface="Arial" pitchFamily="34" charset="-122"/>
                <a:cs typeface="Arial" pitchFamily="34" charset="-120"/>
              </a:rPr>
              <a:t>Lakhwar</a:t>
            </a:r>
            <a:r>
              <a:rPr lang="en-US">
                <a:latin typeface="Arial" pitchFamily="34" charset="0"/>
                <a:ea typeface="Arial" pitchFamily="34" charset="-122"/>
                <a:cs typeface="Arial" pitchFamily="34" charset="-120"/>
              </a:rPr>
              <a:t>, Renuka, </a:t>
            </a:r>
            <a:r>
              <a:rPr lang="en-US" err="1">
                <a:latin typeface="Arial" pitchFamily="34" charset="0"/>
                <a:ea typeface="Arial" pitchFamily="34" charset="-122"/>
                <a:cs typeface="Arial" pitchFamily="34" charset="-120"/>
              </a:rPr>
              <a:t>Kishau</a:t>
            </a:r>
            <a:r>
              <a:rPr lang="en-US">
                <a:latin typeface="Arial" pitchFamily="34" charset="0"/>
                <a:ea typeface="Arial" pitchFamily="34" charset="-122"/>
                <a:cs typeface="Arial" pitchFamily="34" charset="-120"/>
              </a:rPr>
              <a:t>) and 32.8 MGD of groundwater augmentation.</a:t>
            </a:r>
            <a:endParaRPr lang="en-US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77E63161-8761-2222-7F3D-6D57D0EADE27}"/>
              </a:ext>
            </a:extLst>
          </p:cNvPr>
          <p:cNvSpPr/>
          <p:nvPr/>
        </p:nvSpPr>
        <p:spPr>
          <a:xfrm>
            <a:off x="4297680" y="1515932"/>
            <a:ext cx="3520440" cy="4160520"/>
          </a:xfrm>
          <a:prstGeom prst="roundRect">
            <a:avLst>
              <a:gd name="adj" fmla="val 2597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CED7EB4C-CA55-E11F-18DB-F37944C01384}"/>
              </a:ext>
            </a:extLst>
          </p:cNvPr>
          <p:cNvSpPr/>
          <p:nvPr/>
        </p:nvSpPr>
        <p:spPr>
          <a:xfrm>
            <a:off x="4526280" y="1698812"/>
            <a:ext cx="1097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>
                <a:solidFill>
                  <a:srgbClr val="1C7293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</a:t>
            </a:r>
            <a:endParaRPr lang="en-US" sz="4600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5AC6419B-2FB1-0E5E-5756-AF276EBA6707}"/>
              </a:ext>
            </a:extLst>
          </p:cNvPr>
          <p:cNvSpPr/>
          <p:nvPr/>
        </p:nvSpPr>
        <p:spPr>
          <a:xfrm>
            <a:off x="6858000" y="1790252"/>
            <a:ext cx="685800" cy="68580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1" descr="/home/claude/jalsankalp/icons/gauge_21295C.png">
            <a:extLst>
              <a:ext uri="{FF2B5EF4-FFF2-40B4-BE49-F238E27FC236}">
                <a16:creationId xmlns:a16="http://schemas.microsoft.com/office/drawing/2014/main" id="{CA347940-587F-FBF1-361E-7B0689504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305" y="1944557"/>
            <a:ext cx="377190" cy="377190"/>
          </a:xfrm>
          <a:prstGeom prst="rect">
            <a:avLst/>
          </a:prstGeom>
        </p:spPr>
      </p:pic>
      <p:sp>
        <p:nvSpPr>
          <p:cNvPr id="19" name="Text 11">
            <a:extLst>
              <a:ext uri="{FF2B5EF4-FFF2-40B4-BE49-F238E27FC236}">
                <a16:creationId xmlns:a16="http://schemas.microsoft.com/office/drawing/2014/main" id="{0932CA0D-FBA6-5803-CF43-6EFB5B714C7F}"/>
              </a:ext>
            </a:extLst>
          </p:cNvPr>
          <p:cNvSpPr/>
          <p:nvPr/>
        </p:nvSpPr>
        <p:spPr>
          <a:xfrm>
            <a:off x="4572000" y="2567492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5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II</a:t>
            </a:r>
            <a:endParaRPr lang="en-US" sz="15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E743A25B-26DC-43DF-0ED7-7AB2C20708A9}"/>
              </a:ext>
            </a:extLst>
          </p:cNvPr>
          <p:cNvSpPr/>
          <p:nvPr/>
        </p:nvSpPr>
        <p:spPr>
          <a:xfrm>
            <a:off x="8092440" y="1515932"/>
            <a:ext cx="3520440" cy="4160520"/>
          </a:xfrm>
          <a:prstGeom prst="roundRect">
            <a:avLst>
              <a:gd name="adj" fmla="val 2597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82F34761-C1E0-4DE2-A3A9-0230348E204C}"/>
              </a:ext>
            </a:extLst>
          </p:cNvPr>
          <p:cNvSpPr/>
          <p:nvPr/>
        </p:nvSpPr>
        <p:spPr>
          <a:xfrm>
            <a:off x="8321040" y="1698812"/>
            <a:ext cx="1097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>
                <a:solidFill>
                  <a:srgbClr val="1C7293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</a:t>
            </a:r>
            <a:endParaRPr lang="en-US" sz="4600"/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B76A6B1A-2810-B917-5D4F-768F2D51D825}"/>
              </a:ext>
            </a:extLst>
          </p:cNvPr>
          <p:cNvSpPr/>
          <p:nvPr/>
        </p:nvSpPr>
        <p:spPr>
          <a:xfrm>
            <a:off x="10652760" y="1790252"/>
            <a:ext cx="685800" cy="68580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2" descr="/home/claude/jalsankalp/icons/network_21295C.png">
            <a:extLst>
              <a:ext uri="{FF2B5EF4-FFF2-40B4-BE49-F238E27FC236}">
                <a16:creationId xmlns:a16="http://schemas.microsoft.com/office/drawing/2014/main" id="{C6A15F25-D24C-42D4-C54D-BF26B656D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7065" y="1944557"/>
            <a:ext cx="377190" cy="377190"/>
          </a:xfrm>
          <a:prstGeom prst="rect">
            <a:avLst/>
          </a:prstGeom>
        </p:spPr>
      </p:pic>
      <p:sp>
        <p:nvSpPr>
          <p:cNvPr id="26" name="Text 17">
            <a:extLst>
              <a:ext uri="{FF2B5EF4-FFF2-40B4-BE49-F238E27FC236}">
                <a16:creationId xmlns:a16="http://schemas.microsoft.com/office/drawing/2014/main" id="{46DACEFF-9D2E-2AF7-5174-FD5CA9A1BA4D}"/>
              </a:ext>
            </a:extLst>
          </p:cNvPr>
          <p:cNvSpPr/>
          <p:nvPr/>
        </p:nvSpPr>
        <p:spPr>
          <a:xfrm>
            <a:off x="8366760" y="2567492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5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III</a:t>
            </a:r>
            <a:endParaRPr lang="en-US" sz="15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59166FBA-6C63-F62C-5BC9-1D3AA2C4DF9E}"/>
              </a:ext>
            </a:extLst>
          </p:cNvPr>
          <p:cNvSpPr/>
          <p:nvPr/>
        </p:nvSpPr>
        <p:spPr>
          <a:xfrm>
            <a:off x="4610100" y="2933252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latin typeface="Arial" pitchFamily="34" charset="0"/>
                <a:ea typeface="Arial" pitchFamily="34" charset="-122"/>
                <a:cs typeface="Arial" pitchFamily="34" charset="-120"/>
              </a:rPr>
              <a:t>Smart Operations &amp; NRW Management</a:t>
            </a:r>
            <a:endParaRPr lang="en-US" sz="2000"/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443ADEB4-15C6-B1E9-A464-DD7DAA0F87B7}"/>
              </a:ext>
            </a:extLst>
          </p:cNvPr>
          <p:cNvSpPr/>
          <p:nvPr/>
        </p:nvSpPr>
        <p:spPr>
          <a:xfrm>
            <a:off x="4572000" y="3893372"/>
            <a:ext cx="297180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>
                <a:latin typeface="Arial" pitchFamily="34" charset="0"/>
                <a:ea typeface="Arial" pitchFamily="34" charset="-122"/>
                <a:cs typeface="Arial" pitchFamily="34" charset="-120"/>
              </a:rPr>
              <a:t>District Metered Areas, pressure management and active leak detection, predictive maintenance.</a:t>
            </a:r>
            <a:endParaRPr lang="en-US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61C7CA69-3964-DE82-9F0A-3F4040C8058C}"/>
              </a:ext>
            </a:extLst>
          </p:cNvPr>
          <p:cNvSpPr/>
          <p:nvPr/>
        </p:nvSpPr>
        <p:spPr>
          <a:xfrm>
            <a:off x="8366760" y="2796092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latin typeface="Arial" pitchFamily="34" charset="0"/>
                <a:ea typeface="Arial" pitchFamily="34" charset="-122"/>
                <a:cs typeface="Arial" pitchFamily="34" charset="-120"/>
              </a:rPr>
              <a:t>SCADA &amp; Automation</a:t>
            </a:r>
            <a:endParaRPr lang="en-US" sz="2000"/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BC38553C-ABEF-0E32-C2CE-AF44B106C373}"/>
              </a:ext>
            </a:extLst>
          </p:cNvPr>
          <p:cNvSpPr/>
          <p:nvPr/>
        </p:nvSpPr>
        <p:spPr>
          <a:xfrm>
            <a:off x="8366760" y="3893372"/>
            <a:ext cx="297180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>
                <a:latin typeface="Arial" pitchFamily="34" charset="0"/>
                <a:ea typeface="Arial" pitchFamily="34" charset="-122"/>
                <a:cs typeface="Arial" pitchFamily="34" charset="-120"/>
              </a:rPr>
              <a:t>Real-time monitoring and supervisory control from source-to-consumer end.</a:t>
            </a:r>
            <a:endParaRPr lang="en-US"/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0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gradFill rotWithShape="1">
          <a:gsLst>
            <a:gs pos="0">
              <a:srgbClr val="FFFFFF"/>
            </a:gs>
            <a:gs pos="55000">
              <a:srgbClr val="EFF6FA"/>
            </a:gs>
            <a:gs pos="100000">
              <a:srgbClr val="DCEBF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82757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- I</a:t>
            </a:r>
            <a:endParaRPr lang="en-US" sz="1500">
              <a:solidFill>
                <a:srgbClr val="00B0F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11155680" cy="3984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Augmentation Infrastructure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18160" y="101094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>
                <a:latin typeface="Arial" pitchFamily="34" charset="0"/>
                <a:ea typeface="Arial" pitchFamily="34" charset="-122"/>
                <a:cs typeface="Arial" pitchFamily="34" charset="-120"/>
              </a:rPr>
              <a:t>235 MGD of new treatment capacity across three greenfield plants</a:t>
            </a:r>
            <a:endParaRPr lang="en-US" sz="180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393978"/>
              </p:ext>
            </p:extLst>
          </p:nvPr>
        </p:nvGraphicFramePr>
        <p:xfrm>
          <a:off x="558166" y="1437851"/>
          <a:ext cx="10967084" cy="1993414"/>
        </p:xfrm>
        <a:graphic>
          <a:graphicData uri="http://schemas.openxmlformats.org/drawingml/2006/table">
            <a:tbl>
              <a:tblPr/>
              <a:tblGrid>
                <a:gridCol w="4373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6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6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 WTP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Capacity (MGD)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Planning Zone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97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Chhattarpur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DDA Zone J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97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Najafgarh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DDA Zone L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79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Iradat Nagar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DDA Zone P-1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97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235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>
                          <a:solidFill>
                            <a:srgbClr val="1A27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Text 14"/>
          <p:cNvSpPr/>
          <p:nvPr/>
        </p:nvSpPr>
        <p:spPr>
          <a:xfrm>
            <a:off x="558166" y="3586919"/>
            <a:ext cx="10967084" cy="472059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rgbClr val="065A82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Diversified Water Source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542873-9DA0-A286-1275-E8A8EB0444A1}"/>
              </a:ext>
            </a:extLst>
          </p:cNvPr>
          <p:cNvGrpSpPr/>
          <p:nvPr/>
        </p:nvGrpSpPr>
        <p:grpSpPr>
          <a:xfrm>
            <a:off x="558166" y="4283198"/>
            <a:ext cx="3813809" cy="786384"/>
            <a:chOff x="7772400" y="1755648"/>
            <a:chExt cx="3931920" cy="786384"/>
          </a:xfrm>
        </p:grpSpPr>
        <p:sp>
          <p:nvSpPr>
            <p:cNvPr id="19" name="Shape 3"/>
            <p:cNvSpPr/>
            <p:nvPr/>
          </p:nvSpPr>
          <p:spPr>
            <a:xfrm>
              <a:off x="7772400" y="1783080"/>
              <a:ext cx="457200" cy="45720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1" name="Image 0" descr="/home/claude/jalsankalp/icons/pump_FFFFFF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75270" y="1885950"/>
              <a:ext cx="251460" cy="251460"/>
            </a:xfrm>
            <a:prstGeom prst="rect">
              <a:avLst/>
            </a:prstGeom>
          </p:spPr>
        </p:pic>
        <p:sp>
          <p:nvSpPr>
            <p:cNvPr id="26" name="Text 4"/>
            <p:cNvSpPr/>
            <p:nvPr/>
          </p:nvSpPr>
          <p:spPr>
            <a:xfrm>
              <a:off x="8366760" y="1755648"/>
              <a:ext cx="3337560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32.8 MGD Groundwater</a:t>
              </a:r>
              <a:endParaRPr lang="en-US" sz="1700"/>
            </a:p>
          </p:txBody>
        </p:sp>
        <p:sp>
          <p:nvSpPr>
            <p:cNvPr id="27" name="Text 5"/>
            <p:cNvSpPr/>
            <p:nvPr/>
          </p:nvSpPr>
          <p:spPr>
            <a:xfrm>
              <a:off x="8366760" y="2039112"/>
              <a:ext cx="333756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500">
                  <a:latin typeface="Arial" pitchFamily="34" charset="0"/>
                  <a:ea typeface="Arial" pitchFamily="34" charset="-122"/>
                  <a:cs typeface="Arial" pitchFamily="34" charset="-120"/>
                </a:rPr>
                <a:t>463 tube wells across 11 locations &amp; 12 maintenance zones</a:t>
              </a:r>
              <a:endParaRPr lang="en-US" sz="150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2DEB141-DD08-5802-892F-32E919973FE0}"/>
              </a:ext>
            </a:extLst>
          </p:cNvPr>
          <p:cNvGrpSpPr/>
          <p:nvPr/>
        </p:nvGrpSpPr>
        <p:grpSpPr>
          <a:xfrm>
            <a:off x="4665345" y="4224209"/>
            <a:ext cx="3678555" cy="881501"/>
            <a:chOff x="7772400" y="2596896"/>
            <a:chExt cx="3931920" cy="881501"/>
          </a:xfrm>
        </p:grpSpPr>
        <p:sp>
          <p:nvSpPr>
            <p:cNvPr id="41" name="Shape 6">
              <a:extLst>
                <a:ext uri="{FF2B5EF4-FFF2-40B4-BE49-F238E27FC236}">
                  <a16:creationId xmlns:a16="http://schemas.microsoft.com/office/drawing/2014/main" id="{CAEF9B7F-2662-142B-29DB-3DE255D17E06}"/>
                </a:ext>
              </a:extLst>
            </p:cNvPr>
            <p:cNvSpPr/>
            <p:nvPr/>
          </p:nvSpPr>
          <p:spPr>
            <a:xfrm>
              <a:off x="7772400" y="2624328"/>
              <a:ext cx="457200" cy="45720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2" name="Image 1" descr="/home/claude/jalsankalp/icons/mapMarker_FFFFFF.png">
              <a:extLst>
                <a:ext uri="{FF2B5EF4-FFF2-40B4-BE49-F238E27FC236}">
                  <a16:creationId xmlns:a16="http://schemas.microsoft.com/office/drawing/2014/main" id="{3BE2B0E1-B956-4999-FC45-7BC49BF89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75270" y="2727198"/>
              <a:ext cx="251460" cy="251460"/>
            </a:xfrm>
            <a:prstGeom prst="rect">
              <a:avLst/>
            </a:prstGeom>
          </p:spPr>
        </p:pic>
        <p:sp>
          <p:nvSpPr>
            <p:cNvPr id="43" name="Text 7">
              <a:extLst>
                <a:ext uri="{FF2B5EF4-FFF2-40B4-BE49-F238E27FC236}">
                  <a16:creationId xmlns:a16="http://schemas.microsoft.com/office/drawing/2014/main" id="{1D8A6831-6477-A265-BD27-7D6BAD4367FB}"/>
                </a:ext>
              </a:extLst>
            </p:cNvPr>
            <p:cNvSpPr/>
            <p:nvPr/>
          </p:nvSpPr>
          <p:spPr>
            <a:xfrm>
              <a:off x="8366760" y="2596896"/>
              <a:ext cx="3337560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Raw-Water Security</a:t>
              </a:r>
              <a:endParaRPr lang="en-US" sz="1700"/>
            </a:p>
          </p:txBody>
        </p:sp>
        <p:sp>
          <p:nvSpPr>
            <p:cNvPr id="44" name="Text 8">
              <a:extLst>
                <a:ext uri="{FF2B5EF4-FFF2-40B4-BE49-F238E27FC236}">
                  <a16:creationId xmlns:a16="http://schemas.microsoft.com/office/drawing/2014/main" id="{62733BBD-72DA-6829-4FBA-D31ED9BCEEDB}"/>
                </a:ext>
              </a:extLst>
            </p:cNvPr>
            <p:cNvSpPr/>
            <p:nvPr/>
          </p:nvSpPr>
          <p:spPr>
            <a:xfrm>
              <a:off x="8366760" y="2975477"/>
              <a:ext cx="333756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500">
                  <a:latin typeface="Arial" pitchFamily="34" charset="0"/>
                  <a:ea typeface="Arial" pitchFamily="34" charset="-122"/>
                  <a:cs typeface="Arial" pitchFamily="34" charset="-120"/>
                </a:rPr>
                <a:t>Renuka ji (~439 MGD), </a:t>
              </a:r>
              <a:r>
                <a:rPr lang="en-US" sz="1500" err="1">
                  <a:latin typeface="Arial" pitchFamily="34" charset="0"/>
                  <a:ea typeface="Arial" pitchFamily="34" charset="-122"/>
                  <a:cs typeface="Arial" pitchFamily="34" charset="-120"/>
                </a:rPr>
                <a:t>Lakhwar</a:t>
              </a:r>
              <a:r>
                <a:rPr lang="en-US" sz="1500">
                  <a:latin typeface="Arial" pitchFamily="34" charset="0"/>
                  <a:ea typeface="Arial" pitchFamily="34" charset="-122"/>
                  <a:cs typeface="Arial" pitchFamily="34" charset="-120"/>
                </a:rPr>
                <a:t> &amp; </a:t>
              </a:r>
              <a:r>
                <a:rPr lang="en-US" sz="1500" err="1">
                  <a:latin typeface="Arial" pitchFamily="34" charset="0"/>
                  <a:ea typeface="Arial" pitchFamily="34" charset="-122"/>
                  <a:cs typeface="Arial" pitchFamily="34" charset="-120"/>
                </a:rPr>
                <a:t>Kishau</a:t>
              </a:r>
              <a:r>
                <a:rPr lang="en-US" sz="1500">
                  <a:latin typeface="Arial" pitchFamily="34" charset="0"/>
                  <a:ea typeface="Arial" pitchFamily="34" charset="-122"/>
                  <a:cs typeface="Arial" pitchFamily="34" charset="-120"/>
                </a:rPr>
                <a:t> upstream storage (to be allocated by UYRB)</a:t>
              </a:r>
              <a:endParaRPr lang="en-US" sz="150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729ADA1-BA04-BF6D-7313-7DF74EDC8A74}"/>
              </a:ext>
            </a:extLst>
          </p:cNvPr>
          <p:cNvGrpSpPr/>
          <p:nvPr/>
        </p:nvGrpSpPr>
        <p:grpSpPr>
          <a:xfrm>
            <a:off x="8343900" y="4182614"/>
            <a:ext cx="3289934" cy="998986"/>
            <a:chOff x="7772400" y="3438144"/>
            <a:chExt cx="3931920" cy="786384"/>
          </a:xfrm>
        </p:grpSpPr>
        <p:sp>
          <p:nvSpPr>
            <p:cNvPr id="51" name="Shape 9">
              <a:extLst>
                <a:ext uri="{FF2B5EF4-FFF2-40B4-BE49-F238E27FC236}">
                  <a16:creationId xmlns:a16="http://schemas.microsoft.com/office/drawing/2014/main" id="{E16B77DD-C589-3679-B71B-05BCF7F880F9}"/>
                </a:ext>
              </a:extLst>
            </p:cNvPr>
            <p:cNvSpPr/>
            <p:nvPr/>
          </p:nvSpPr>
          <p:spPr>
            <a:xfrm>
              <a:off x="7772400" y="3465576"/>
              <a:ext cx="457199" cy="303323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52" name="Image 2" descr="/home/claude/jalsankalp/icons/pipe_FFFFFF.png">
              <a:extLst>
                <a:ext uri="{FF2B5EF4-FFF2-40B4-BE49-F238E27FC236}">
                  <a16:creationId xmlns:a16="http://schemas.microsoft.com/office/drawing/2014/main" id="{1172B5F5-6D27-5E3C-4A0A-15EBE8226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87371" y="3513203"/>
              <a:ext cx="227256" cy="227256"/>
            </a:xfrm>
            <a:prstGeom prst="rect">
              <a:avLst/>
            </a:prstGeom>
          </p:spPr>
        </p:pic>
        <p:sp>
          <p:nvSpPr>
            <p:cNvPr id="53" name="Text 10">
              <a:extLst>
                <a:ext uri="{FF2B5EF4-FFF2-40B4-BE49-F238E27FC236}">
                  <a16:creationId xmlns:a16="http://schemas.microsoft.com/office/drawing/2014/main" id="{0B12BFE6-F73B-51FC-6004-F18730F0A5FA}"/>
                </a:ext>
              </a:extLst>
            </p:cNvPr>
            <p:cNvSpPr/>
            <p:nvPr/>
          </p:nvSpPr>
          <p:spPr>
            <a:xfrm>
              <a:off x="8366760" y="3438144"/>
              <a:ext cx="3337560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700" b="1" err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Munak</a:t>
              </a:r>
              <a:r>
                <a:rPr lang="en-US" sz="17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–</a:t>
              </a:r>
              <a:r>
                <a:rPr lang="en-US" sz="1700" b="1" err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Haiderpur</a:t>
              </a:r>
              <a:r>
                <a:rPr lang="en-US" sz="17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Main</a:t>
              </a:r>
              <a:endParaRPr lang="en-US" sz="1700"/>
            </a:p>
          </p:txBody>
        </p:sp>
        <p:sp>
          <p:nvSpPr>
            <p:cNvPr id="54" name="Text 11">
              <a:extLst>
                <a:ext uri="{FF2B5EF4-FFF2-40B4-BE49-F238E27FC236}">
                  <a16:creationId xmlns:a16="http://schemas.microsoft.com/office/drawing/2014/main" id="{9E2A94FF-C07B-82F9-FBDC-927408616044}"/>
                </a:ext>
              </a:extLst>
            </p:cNvPr>
            <p:cNvSpPr/>
            <p:nvPr/>
          </p:nvSpPr>
          <p:spPr>
            <a:xfrm>
              <a:off x="8366760" y="3721608"/>
              <a:ext cx="333756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500">
                  <a:latin typeface="Arial" pitchFamily="34" charset="0"/>
                  <a:ea typeface="Arial" pitchFamily="34" charset="-122"/>
                  <a:cs typeface="Arial" pitchFamily="34" charset="-120"/>
                </a:rPr>
                <a:t>Dedicated transmission line resulting in saving of 68 MGD raw water</a:t>
              </a:r>
              <a:endParaRPr lang="en-US" sz="150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146D3DC-A576-4EA4-B334-A072B908A1CD}"/>
              </a:ext>
            </a:extLst>
          </p:cNvPr>
          <p:cNvGrpSpPr/>
          <p:nvPr/>
        </p:nvGrpSpPr>
        <p:grpSpPr>
          <a:xfrm>
            <a:off x="558166" y="5522440"/>
            <a:ext cx="3931920" cy="457200"/>
            <a:chOff x="7772400" y="3355848"/>
            <a:chExt cx="3931920" cy="457200"/>
          </a:xfrm>
        </p:grpSpPr>
        <p:sp>
          <p:nvSpPr>
            <p:cNvPr id="56" name="Shape 9">
              <a:extLst>
                <a:ext uri="{FF2B5EF4-FFF2-40B4-BE49-F238E27FC236}">
                  <a16:creationId xmlns:a16="http://schemas.microsoft.com/office/drawing/2014/main" id="{B0353188-E09A-DCB8-CC6E-098CBB4F2158}"/>
                </a:ext>
              </a:extLst>
            </p:cNvPr>
            <p:cNvSpPr/>
            <p:nvPr/>
          </p:nvSpPr>
          <p:spPr>
            <a:xfrm>
              <a:off x="7772400" y="3355848"/>
              <a:ext cx="457200" cy="45720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 10">
              <a:extLst>
                <a:ext uri="{FF2B5EF4-FFF2-40B4-BE49-F238E27FC236}">
                  <a16:creationId xmlns:a16="http://schemas.microsoft.com/office/drawing/2014/main" id="{39EB17C7-0B16-7C07-751B-6C1A53028E74}"/>
                </a:ext>
              </a:extLst>
            </p:cNvPr>
            <p:cNvSpPr/>
            <p:nvPr/>
          </p:nvSpPr>
          <p:spPr>
            <a:xfrm>
              <a:off x="8366760" y="3438144"/>
              <a:ext cx="3337560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Revision of 1994 Yamuna water sharing agreement</a:t>
              </a:r>
              <a:endParaRPr lang="en-US" sz="1700"/>
            </a:p>
          </p:txBody>
        </p:sp>
      </p:grpSp>
      <p:pic>
        <p:nvPicPr>
          <p:cNvPr id="60" name="Graphic 59" descr="Scroll with solid fill">
            <a:extLst>
              <a:ext uri="{FF2B5EF4-FFF2-40B4-BE49-F238E27FC236}">
                <a16:creationId xmlns:a16="http://schemas.microsoft.com/office/drawing/2014/main" id="{E1A307FA-1A94-20DC-B52C-151D62BE7F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5410" y="5569684"/>
            <a:ext cx="362712" cy="362712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E65C68EC-9C45-4918-81B8-9851B252053B}"/>
              </a:ext>
            </a:extLst>
          </p:cNvPr>
          <p:cNvGrpSpPr/>
          <p:nvPr/>
        </p:nvGrpSpPr>
        <p:grpSpPr>
          <a:xfrm>
            <a:off x="4603254" y="5597116"/>
            <a:ext cx="3931920" cy="457200"/>
            <a:chOff x="7772400" y="3465576"/>
            <a:chExt cx="3931920" cy="457200"/>
          </a:xfrm>
        </p:grpSpPr>
        <p:sp>
          <p:nvSpPr>
            <p:cNvPr id="62" name="Shape 9">
              <a:extLst>
                <a:ext uri="{FF2B5EF4-FFF2-40B4-BE49-F238E27FC236}">
                  <a16:creationId xmlns:a16="http://schemas.microsoft.com/office/drawing/2014/main" id="{A85D3031-38F7-48BB-0EB8-2D761B27F440}"/>
                </a:ext>
              </a:extLst>
            </p:cNvPr>
            <p:cNvSpPr/>
            <p:nvPr/>
          </p:nvSpPr>
          <p:spPr>
            <a:xfrm>
              <a:off x="7772400" y="3465576"/>
              <a:ext cx="457200" cy="45720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 10">
              <a:extLst>
                <a:ext uri="{FF2B5EF4-FFF2-40B4-BE49-F238E27FC236}">
                  <a16:creationId xmlns:a16="http://schemas.microsoft.com/office/drawing/2014/main" id="{67E4074E-2A05-3523-C3C8-D132B7DD1C4D}"/>
                </a:ext>
              </a:extLst>
            </p:cNvPr>
            <p:cNvSpPr/>
            <p:nvPr/>
          </p:nvSpPr>
          <p:spPr>
            <a:xfrm>
              <a:off x="8366760" y="3502765"/>
              <a:ext cx="3337560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0B25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Actualization of Himachal Agreement (~ 268 MGD)</a:t>
              </a:r>
              <a:endParaRPr lang="en-US" sz="1700"/>
            </a:p>
          </p:txBody>
        </p:sp>
      </p:grpSp>
      <p:pic>
        <p:nvPicPr>
          <p:cNvPr id="66" name="Graphic 65" descr="Handshake with solid fill">
            <a:extLst>
              <a:ext uri="{FF2B5EF4-FFF2-40B4-BE49-F238E27FC236}">
                <a16:creationId xmlns:a16="http://schemas.microsoft.com/office/drawing/2014/main" id="{A4B19FB2-7AEA-D3B1-D0FF-94756FD66D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4590" y="5639788"/>
            <a:ext cx="414528" cy="414528"/>
          </a:xfrm>
          <a:prstGeom prst="rect">
            <a:avLst/>
          </a:prstGeom>
        </p:spPr>
      </p:pic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D108E-93AB-FD43-2D65-B76E8A8E7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0F9BD4B-D68F-F6F3-C4B6-580C6C5082F3}"/>
              </a:ext>
            </a:extLst>
          </p:cNvPr>
          <p:cNvSpPr/>
          <p:nvPr/>
        </p:nvSpPr>
        <p:spPr>
          <a:xfrm>
            <a:off x="502920" y="19228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- I</a:t>
            </a:r>
            <a:endParaRPr lang="en-US" sz="1500">
              <a:solidFill>
                <a:srgbClr val="00B0F0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1B6D33D-150E-BA89-07F4-9FA1EF3E0F5E}"/>
              </a:ext>
            </a:extLst>
          </p:cNvPr>
          <p:cNvSpPr/>
          <p:nvPr/>
        </p:nvSpPr>
        <p:spPr>
          <a:xfrm>
            <a:off x="502920" y="594360"/>
            <a:ext cx="11155680" cy="3984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Augmentation Infrastructure</a:t>
            </a:r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598B1DE-E70D-A53B-93CA-800D03606EB6}"/>
              </a:ext>
            </a:extLst>
          </p:cNvPr>
          <p:cNvSpPr/>
          <p:nvPr/>
        </p:nvSpPr>
        <p:spPr>
          <a:xfrm>
            <a:off x="518160" y="101094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235 MGD of new treatment capacity across three greenfield plants</a:t>
            </a:r>
            <a:endParaRPr lang="en-US" sz="1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491208-BDB4-6F3F-0150-6E674D5D7542}"/>
              </a:ext>
            </a:extLst>
          </p:cNvPr>
          <p:cNvSpPr txBox="1"/>
          <p:nvPr/>
        </p:nvSpPr>
        <p:spPr>
          <a:xfrm>
            <a:off x="3371850" y="16583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Najafgarh Proposed WTP</a:t>
            </a:r>
            <a:endParaRPr lang="en-US" sz="1800" b="1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10246E-5C41-CE0F-2322-534B5F719612}"/>
              </a:ext>
            </a:extLst>
          </p:cNvPr>
          <p:cNvSpPr txBox="1"/>
          <p:nvPr/>
        </p:nvSpPr>
        <p:spPr>
          <a:xfrm>
            <a:off x="7029450" y="16393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Chattarpur Proposed WTP</a:t>
            </a:r>
            <a:endParaRPr lang="en-US" sz="1800" b="1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AD0349-6BDC-1044-16E8-7437210174C1}"/>
              </a:ext>
            </a:extLst>
          </p:cNvPr>
          <p:cNvSpPr txBox="1"/>
          <p:nvPr/>
        </p:nvSpPr>
        <p:spPr>
          <a:xfrm>
            <a:off x="-700088" y="169165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Iradat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Nagar Proposed WTP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2633EB9-3538-13A7-B5B9-E167288CA131}"/>
              </a:ext>
            </a:extLst>
          </p:cNvPr>
          <p:cNvGrpSpPr/>
          <p:nvPr/>
        </p:nvGrpSpPr>
        <p:grpSpPr>
          <a:xfrm>
            <a:off x="38099" y="2094268"/>
            <a:ext cx="12115800" cy="4763732"/>
            <a:chOff x="38099" y="1989600"/>
            <a:chExt cx="12115800" cy="2878800"/>
          </a:xfrm>
        </p:grpSpPr>
        <p:pic>
          <p:nvPicPr>
            <p:cNvPr id="6" name="Picture 6" descr="A map of a city&#10;&#10;AI-generated content may be incorrect.">
              <a:extLst>
                <a:ext uri="{FF2B5EF4-FFF2-40B4-BE49-F238E27FC236}">
                  <a16:creationId xmlns:a16="http://schemas.microsoft.com/office/drawing/2014/main" id="{FB06F1A6-C25F-6040-985E-4CA647D0BD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99" y="1989600"/>
              <a:ext cx="4077034" cy="287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A map of a city&#10;&#10;AI-generated content may be incorrect.">
              <a:extLst>
                <a:ext uri="{FF2B5EF4-FFF2-40B4-BE49-F238E27FC236}">
                  <a16:creationId xmlns:a16="http://schemas.microsoft.com/office/drawing/2014/main" id="{FF24A1D7-7882-DC6F-88B3-292667C6A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23"/>
            <a:stretch>
              <a:fillRect/>
            </a:stretch>
          </p:blipFill>
          <p:spPr>
            <a:xfrm>
              <a:off x="4048125" y="2056275"/>
              <a:ext cx="3921730" cy="27693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B5A8BCE-3274-4746-AF13-083A5E5CA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6" t="8472" r="1550" b="1944"/>
            <a:stretch>
              <a:fillRect/>
            </a:stretch>
          </p:blipFill>
          <p:spPr>
            <a:xfrm>
              <a:off x="7971706" y="2046750"/>
              <a:ext cx="4182193" cy="27502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715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gradFill rotWithShape="1">
          <a:gsLst>
            <a:gs pos="0">
              <a:srgbClr val="FFFFFF"/>
            </a:gs>
            <a:gs pos="55000">
              <a:srgbClr val="EFF6FA"/>
            </a:gs>
            <a:gs pos="100000">
              <a:srgbClr val="DCEBF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PILLAR - II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Operations &amp; NRW Management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457200" y="1281415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every drop, monitor every zone, detect every leak, optimise every asset</a:t>
            </a:r>
            <a:endParaRPr lang="en-US" sz="180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5760720" cy="1042416"/>
          </a:xfrm>
          <a:prstGeom prst="roundRect">
            <a:avLst>
              <a:gd name="adj" fmla="val 6316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020824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1: Trunk Mains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16280" y="2412624"/>
            <a:ext cx="5303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steel &amp; iron mains from WTPs to bulk storage; no </a:t>
            </a:r>
            <a:r>
              <a:rPr lang="en-US" sz="160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tappings</a:t>
            </a: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house connections.</a:t>
            </a:r>
            <a:endParaRPr lang="en-US" sz="160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E88614-0FDA-C715-12FB-C1E70AF84542}"/>
              </a:ext>
            </a:extLst>
          </p:cNvPr>
          <p:cNvGrpSpPr/>
          <p:nvPr/>
        </p:nvGrpSpPr>
        <p:grpSpPr>
          <a:xfrm>
            <a:off x="487680" y="3159252"/>
            <a:ext cx="5760720" cy="1188720"/>
            <a:chOff x="502920" y="2990088"/>
            <a:chExt cx="5760720" cy="868680"/>
          </a:xfrm>
          <a:solidFill>
            <a:schemeClr val="bg1">
              <a:lumMod val="95000"/>
            </a:schemeClr>
          </a:solidFill>
        </p:grpSpPr>
        <p:sp>
          <p:nvSpPr>
            <p:cNvPr id="8" name="Shape 6"/>
            <p:cNvSpPr/>
            <p:nvPr/>
          </p:nvSpPr>
          <p:spPr>
            <a:xfrm>
              <a:off x="502920" y="2990088"/>
              <a:ext cx="5760720" cy="868680"/>
            </a:xfrm>
            <a:prstGeom prst="roundRect">
              <a:avLst>
                <a:gd name="adj" fmla="val 6316"/>
              </a:avLst>
            </a:prstGeom>
            <a:grpFill/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7"/>
            <p:cNvSpPr/>
            <p:nvPr/>
          </p:nvSpPr>
          <p:spPr>
            <a:xfrm>
              <a:off x="731520" y="3044952"/>
              <a:ext cx="5303520" cy="320040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Tier 2: UGRs &amp; Booster Stations</a:t>
              </a:r>
              <a:endParaRPr lang="en-US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731520" y="3374136"/>
              <a:ext cx="5303520" cy="438912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Receive bulk water from source, push into local zones at desired pressure.</a:t>
              </a:r>
              <a:endParaRPr lang="en-US" sz="16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C1895F6-8EA3-881C-C5EA-485DD96B4CB5}"/>
              </a:ext>
            </a:extLst>
          </p:cNvPr>
          <p:cNvGrpSpPr/>
          <p:nvPr/>
        </p:nvGrpSpPr>
        <p:grpSpPr>
          <a:xfrm>
            <a:off x="502920" y="4498848"/>
            <a:ext cx="5760720" cy="1188720"/>
            <a:chOff x="502920" y="4014216"/>
            <a:chExt cx="5760720" cy="868680"/>
          </a:xfrm>
          <a:solidFill>
            <a:schemeClr val="bg1">
              <a:lumMod val="95000"/>
            </a:schemeClr>
          </a:solidFill>
        </p:grpSpPr>
        <p:sp>
          <p:nvSpPr>
            <p:cNvPr id="11" name="Shape 9"/>
            <p:cNvSpPr/>
            <p:nvPr/>
          </p:nvSpPr>
          <p:spPr>
            <a:xfrm>
              <a:off x="502920" y="4014216"/>
              <a:ext cx="5760720" cy="868680"/>
            </a:xfrm>
            <a:prstGeom prst="roundRect">
              <a:avLst>
                <a:gd name="adj" fmla="val 6316"/>
              </a:avLst>
            </a:prstGeom>
            <a:grpFill/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10"/>
            <p:cNvSpPr/>
            <p:nvPr/>
          </p:nvSpPr>
          <p:spPr>
            <a:xfrm>
              <a:off x="731520" y="4069080"/>
              <a:ext cx="5303520" cy="320040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Tier 3: District Metered Areas (DMAs)</a:t>
              </a:r>
              <a:endParaRPr lang="en-US" sz="16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731520" y="4398264"/>
              <a:ext cx="5303520" cy="438912"/>
            </a:xfrm>
            <a:prstGeom prst="rect">
              <a:avLst/>
            </a:prstGeom>
            <a:grp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Metered pockets of ~1,000–3,000 houses with isolated boundaries.</a:t>
              </a:r>
              <a:endParaRPr lang="en-US" sz="16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Shape 12"/>
          <p:cNvSpPr/>
          <p:nvPr/>
        </p:nvSpPr>
        <p:spPr>
          <a:xfrm>
            <a:off x="6629400" y="1965960"/>
            <a:ext cx="5074920" cy="1417320"/>
          </a:xfrm>
          <a:prstGeom prst="roundRect">
            <a:avLst>
              <a:gd name="adj" fmla="val 5161"/>
            </a:avLst>
          </a:prstGeom>
          <a:solidFill>
            <a:srgbClr val="F4F9FB"/>
          </a:solidFill>
          <a:ln w="12700">
            <a:solidFill>
              <a:srgbClr val="DC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0" y="2103120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Balance Equation</a:t>
            </a:r>
            <a:endParaRPr lang="en-US" sz="2000"/>
          </a:p>
        </p:txBody>
      </p:sp>
      <p:sp>
        <p:nvSpPr>
          <p:cNvPr id="16" name="Text 14"/>
          <p:cNvSpPr/>
          <p:nvPr/>
        </p:nvSpPr>
        <p:spPr>
          <a:xfrm>
            <a:off x="6858000" y="2450592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A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Lost (NRW)  =  Total Water Entering the DMA  −  Total Water Billed to Consumers</a:t>
            </a:r>
            <a:endParaRPr lang="en-US" sz="1600"/>
          </a:p>
        </p:txBody>
      </p:sp>
      <p:sp>
        <p:nvSpPr>
          <p:cNvPr id="17" name="Shape 15"/>
          <p:cNvSpPr/>
          <p:nvPr/>
        </p:nvSpPr>
        <p:spPr>
          <a:xfrm>
            <a:off x="6629400" y="361188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0" descr="/home/claude/jalsankalp/icons/gaug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557" y="3725037"/>
            <a:ext cx="276606" cy="276606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7269480" y="3593592"/>
            <a:ext cx="4434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Night Flow (MNF) Analysis</a:t>
            </a:r>
            <a:endParaRPr lang="en-US" sz="1600"/>
          </a:p>
        </p:txBody>
      </p:sp>
      <p:sp>
        <p:nvSpPr>
          <p:cNvPr id="20" name="Text 17"/>
          <p:cNvSpPr/>
          <p:nvPr/>
        </p:nvSpPr>
        <p:spPr>
          <a:xfrm>
            <a:off x="7269480" y="3904488"/>
            <a:ext cx="4434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Monitored 2:00–4:00 AM to detect hidden leaks</a:t>
            </a:r>
            <a:endParaRPr lang="en-US" sz="1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629400" y="43434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1" descr="/home/claude/jalsankalp/icons/ey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557" y="4456557"/>
            <a:ext cx="276606" cy="276606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269480" y="4325112"/>
            <a:ext cx="4434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Acoustic Leak Detection</a:t>
            </a:r>
            <a:endParaRPr lang="en-US" sz="1600"/>
          </a:p>
        </p:txBody>
      </p:sp>
      <p:sp>
        <p:nvSpPr>
          <p:cNvPr id="24" name="Text 20"/>
          <p:cNvSpPr/>
          <p:nvPr/>
        </p:nvSpPr>
        <p:spPr>
          <a:xfrm>
            <a:off x="7269480" y="4636008"/>
            <a:ext cx="4434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Precisely locates and enables rapid repair</a:t>
            </a:r>
            <a:endParaRPr lang="en-US" sz="1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Shape 21"/>
          <p:cNvSpPr/>
          <p:nvPr/>
        </p:nvSpPr>
        <p:spPr>
          <a:xfrm>
            <a:off x="6629400" y="507492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2" descr="/home/claude/jalsankalp/icons/targe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557" y="5188077"/>
            <a:ext cx="276606" cy="276606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7269480" y="5056632"/>
            <a:ext cx="4434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Pressure Control Valves</a:t>
            </a:r>
            <a:endParaRPr lang="en-US" sz="1600"/>
          </a:p>
        </p:txBody>
      </p:sp>
      <p:sp>
        <p:nvSpPr>
          <p:cNvPr id="28" name="Text 23"/>
          <p:cNvSpPr/>
          <p:nvPr/>
        </p:nvSpPr>
        <p:spPr>
          <a:xfrm>
            <a:off x="7269480" y="5367528"/>
            <a:ext cx="4434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Regulate pressure to reduce bursts and leakage</a:t>
            </a:r>
            <a:endParaRPr lang="en-US" sz="14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5D2B8BF-77F9-0C11-F71E-3F476569755F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NRW TRAJECTORY</a:t>
            </a:r>
            <a:endParaRPr lang="en-US" sz="1300">
              <a:solidFill>
                <a:srgbClr val="00B0F0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A96C02D-8112-F1C6-A205-0682FDF8DCA6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Nearly 50% Loss to a Global Benchmark</a:t>
            </a:r>
            <a:endParaRPr lang="en-US" sz="2400"/>
          </a:p>
        </p:txBody>
      </p:sp>
      <p:graphicFrame>
        <p:nvGraphicFramePr>
          <p:cNvPr id="4" name="Chart 0">
            <a:extLst>
              <a:ext uri="{FF2B5EF4-FFF2-40B4-BE49-F238E27FC236}">
                <a16:creationId xmlns:a16="http://schemas.microsoft.com/office/drawing/2014/main" id="{E24CE30F-85A9-899A-C3FD-35BEEB1FD71F}"/>
              </a:ext>
            </a:extLst>
          </p:cNvPr>
          <p:cNvGraphicFramePr/>
          <p:nvPr/>
        </p:nvGraphicFramePr>
        <p:xfrm>
          <a:off x="403412" y="1554480"/>
          <a:ext cx="7048948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hape 2">
            <a:extLst>
              <a:ext uri="{FF2B5EF4-FFF2-40B4-BE49-F238E27FC236}">
                <a16:creationId xmlns:a16="http://schemas.microsoft.com/office/drawing/2014/main" id="{81F8AF28-0E66-ADD5-CC17-E6EE444A13B1}"/>
              </a:ext>
            </a:extLst>
          </p:cNvPr>
          <p:cNvSpPr/>
          <p:nvPr/>
        </p:nvSpPr>
        <p:spPr>
          <a:xfrm>
            <a:off x="7680960" y="1554480"/>
            <a:ext cx="4023360" cy="4297680"/>
          </a:xfrm>
          <a:prstGeom prst="roundRect">
            <a:avLst>
              <a:gd name="adj" fmla="val 181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58AB441-0968-4F5E-F011-09DF7A6A3794}"/>
              </a:ext>
            </a:extLst>
          </p:cNvPr>
          <p:cNvSpPr/>
          <p:nvPr/>
        </p:nvSpPr>
        <p:spPr>
          <a:xfrm>
            <a:off x="7909560" y="173736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Drivers of Reduction</a:t>
            </a:r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394996A-94C9-46EA-F087-3A9114FD107A}"/>
              </a:ext>
            </a:extLst>
          </p:cNvPr>
          <p:cNvSpPr/>
          <p:nvPr/>
        </p:nvSpPr>
        <p:spPr>
          <a:xfrm>
            <a:off x="7875494" y="3337560"/>
            <a:ext cx="3542852" cy="28619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733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City-wide DMA rollout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733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Active leakage control &amp; pressure management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733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Near Universal smart metering (AMR/AMI)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7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Regularization of unauthorized connections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7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Actualization of unaccounted flow.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A27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E352BCB-38A1-D739-B79E-7DB941B7CF71}"/>
              </a:ext>
            </a:extLst>
          </p:cNvPr>
          <p:cNvSpPr/>
          <p:nvPr/>
        </p:nvSpPr>
        <p:spPr>
          <a:xfrm>
            <a:off x="7978588" y="2743200"/>
            <a:ext cx="35428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5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AA486000-6690-3BFE-AAE9-BB7857E72D92}"/>
              </a:ext>
            </a:extLst>
          </p:cNvPr>
          <p:cNvSpPr/>
          <p:nvPr/>
        </p:nvSpPr>
        <p:spPr>
          <a:xfrm>
            <a:off x="7955280" y="333756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5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72EE660F-83B6-FAAD-7396-05CF603E49AD}"/>
              </a:ext>
            </a:extLst>
          </p:cNvPr>
          <p:cNvSpPr/>
          <p:nvPr/>
        </p:nvSpPr>
        <p:spPr>
          <a:xfrm>
            <a:off x="7909560" y="3931920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500">
              <a:solidFill>
                <a:srgbClr val="1A2733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8092C8D3-CB1D-F09C-B9E3-8A827BD0EF86}"/>
              </a:ext>
            </a:extLst>
          </p:cNvPr>
          <p:cNvSpPr/>
          <p:nvPr/>
        </p:nvSpPr>
        <p:spPr>
          <a:xfrm>
            <a:off x="7978588" y="4526280"/>
            <a:ext cx="35428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500">
              <a:solidFill>
                <a:srgbClr val="1A2733"/>
              </a:solidFill>
              <a:latin typeface="Arial" pitchFamily="34" charset="0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5452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0E6471F-29EE-39FA-8C4A-CD3C8F231EDB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PILLAR - III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B545CCE-B16A-D12E-C124-2357ABAABC45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SCADA &amp; Automation</a:t>
            </a:r>
            <a:endParaRPr lang="en-US" sz="2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2C134E0-3259-BA33-79AF-7B4BBF7B4053}"/>
              </a:ext>
            </a:extLst>
          </p:cNvPr>
          <p:cNvSpPr/>
          <p:nvPr/>
        </p:nvSpPr>
        <p:spPr>
          <a:xfrm>
            <a:off x="502920" y="141732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>
                <a:latin typeface="Arial" pitchFamily="34" charset="0"/>
                <a:ea typeface="Arial" pitchFamily="34" charset="-122"/>
                <a:cs typeface="Arial" pitchFamily="34" charset="-120"/>
              </a:rPr>
              <a:t>Real-time monitoring and supervisory control from source-to-consumer end</a:t>
            </a:r>
            <a:r>
              <a:rPr lang="en-US" sz="1800">
                <a:solidFill>
                  <a:srgbClr val="1A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enabled via DJB’s ICCC.</a:t>
            </a:r>
            <a:endParaRPr lang="en-US" sz="18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E9315A3-03F4-E821-4F49-72D2AB64E531}"/>
              </a:ext>
            </a:extLst>
          </p:cNvPr>
          <p:cNvSpPr/>
          <p:nvPr/>
        </p:nvSpPr>
        <p:spPr>
          <a:xfrm>
            <a:off x="502920" y="2148840"/>
            <a:ext cx="2651760" cy="2834640"/>
          </a:xfrm>
          <a:prstGeom prst="roundRect">
            <a:avLst>
              <a:gd name="adj" fmla="val 2759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7D331DC-556E-7110-9351-E49C18AB65F2}"/>
              </a:ext>
            </a:extLst>
          </p:cNvPr>
          <p:cNvSpPr/>
          <p:nvPr/>
        </p:nvSpPr>
        <p:spPr>
          <a:xfrm>
            <a:off x="1508760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jalsankalp/icons/factory_FFFFFF.png">
            <a:extLst>
              <a:ext uri="{FF2B5EF4-FFF2-40B4-BE49-F238E27FC236}">
                <a16:creationId xmlns:a16="http://schemas.microsoft.com/office/drawing/2014/main" id="{4A11D526-25E8-5DE7-05A6-F1BAAB358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78" y="2521458"/>
            <a:ext cx="352044" cy="352044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0D0ABB0E-92EF-88CE-C010-3513250AD118}"/>
              </a:ext>
            </a:extLst>
          </p:cNvPr>
          <p:cNvSpPr/>
          <p:nvPr/>
        </p:nvSpPr>
        <p:spPr>
          <a:xfrm>
            <a:off x="640080" y="315468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Bulk Transmission &amp; Treatment</a:t>
            </a:r>
            <a:endParaRPr lang="en-US" sz="17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D5472E6-079F-6A57-73C4-798D5453CEA7}"/>
              </a:ext>
            </a:extLst>
          </p:cNvPr>
          <p:cNvSpPr/>
          <p:nvPr/>
        </p:nvSpPr>
        <p:spPr>
          <a:xfrm>
            <a:off x="640080" y="3749040"/>
            <a:ext cx="23774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>
                <a:latin typeface="Arial" pitchFamily="34" charset="0"/>
                <a:ea typeface="Arial" pitchFamily="34" charset="-122"/>
                <a:cs typeface="Arial" pitchFamily="34" charset="-120"/>
              </a:rPr>
              <a:t>Smart flow meters at WTPs and raw-water pipelines.</a:t>
            </a:r>
            <a:endParaRPr lang="en-US" sz="150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CE6BE781-C8B6-E7E8-8052-6AFC8576B28C}"/>
              </a:ext>
            </a:extLst>
          </p:cNvPr>
          <p:cNvSpPr/>
          <p:nvPr/>
        </p:nvSpPr>
        <p:spPr>
          <a:xfrm>
            <a:off x="3337560" y="2148840"/>
            <a:ext cx="2651760" cy="2834640"/>
          </a:xfrm>
          <a:prstGeom prst="roundRect">
            <a:avLst>
              <a:gd name="adj" fmla="val 2759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6EE2FF11-BE9C-9E0E-2E5C-8709851F37D0}"/>
              </a:ext>
            </a:extLst>
          </p:cNvPr>
          <p:cNvSpPr/>
          <p:nvPr/>
        </p:nvSpPr>
        <p:spPr>
          <a:xfrm>
            <a:off x="4343400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/home/claude/jalsankalp/icons/tower_FFFFFF.png">
            <a:extLst>
              <a:ext uri="{FF2B5EF4-FFF2-40B4-BE49-F238E27FC236}">
                <a16:creationId xmlns:a16="http://schemas.microsoft.com/office/drawing/2014/main" id="{77657A84-1F16-190C-3221-B62A16F30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418" y="2521458"/>
            <a:ext cx="352044" cy="352044"/>
          </a:xfrm>
          <a:prstGeom prst="rect">
            <a:avLst/>
          </a:prstGeom>
        </p:spPr>
      </p:pic>
      <p:sp>
        <p:nvSpPr>
          <p:cNvPr id="14" name="Text 9">
            <a:extLst>
              <a:ext uri="{FF2B5EF4-FFF2-40B4-BE49-F238E27FC236}">
                <a16:creationId xmlns:a16="http://schemas.microsoft.com/office/drawing/2014/main" id="{6ADBD229-E486-7C21-7940-D5A799AEF8DD}"/>
              </a:ext>
            </a:extLst>
          </p:cNvPr>
          <p:cNvSpPr/>
          <p:nvPr/>
        </p:nvSpPr>
        <p:spPr>
          <a:xfrm>
            <a:off x="3474720" y="315468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Reservoir Automation</a:t>
            </a:r>
            <a:endParaRPr lang="en-US" sz="170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C893C5B0-67DB-26D7-F60E-ED14D7346A2B}"/>
              </a:ext>
            </a:extLst>
          </p:cNvPr>
          <p:cNvSpPr/>
          <p:nvPr/>
        </p:nvSpPr>
        <p:spPr>
          <a:xfrm>
            <a:off x="3474720" y="3749040"/>
            <a:ext cx="23774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>
                <a:latin typeface="Arial" pitchFamily="34" charset="0"/>
                <a:ea typeface="Arial" pitchFamily="34" charset="-122"/>
                <a:cs typeface="Arial" pitchFamily="34" charset="-120"/>
              </a:rPr>
              <a:t>Pressure transmitters, level sensors, actuator valves at UGRs.</a:t>
            </a:r>
            <a:endParaRPr lang="en-US" sz="150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40EE0E2B-253B-A6F8-C4E9-011597141DB4}"/>
              </a:ext>
            </a:extLst>
          </p:cNvPr>
          <p:cNvSpPr/>
          <p:nvPr/>
        </p:nvSpPr>
        <p:spPr>
          <a:xfrm>
            <a:off x="6172200" y="2148840"/>
            <a:ext cx="2651760" cy="2834640"/>
          </a:xfrm>
          <a:prstGeom prst="roundRect">
            <a:avLst>
              <a:gd name="adj" fmla="val 2759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C91A3703-1287-5A68-B7C9-D8131459A453}"/>
              </a:ext>
            </a:extLst>
          </p:cNvPr>
          <p:cNvSpPr/>
          <p:nvPr/>
        </p:nvSpPr>
        <p:spPr>
          <a:xfrm>
            <a:off x="7178040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4" descr="/home/claude/jalsankalp/icons/network_FFFFFF.png">
            <a:extLst>
              <a:ext uri="{FF2B5EF4-FFF2-40B4-BE49-F238E27FC236}">
                <a16:creationId xmlns:a16="http://schemas.microsoft.com/office/drawing/2014/main" id="{6D024FD1-28AA-1794-9683-65BD47003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058" y="2521458"/>
            <a:ext cx="352044" cy="352044"/>
          </a:xfrm>
          <a:prstGeom prst="rect">
            <a:avLst/>
          </a:prstGeom>
        </p:spPr>
      </p:pic>
      <p:sp>
        <p:nvSpPr>
          <p:cNvPr id="20" name="Text 13">
            <a:extLst>
              <a:ext uri="{FF2B5EF4-FFF2-40B4-BE49-F238E27FC236}">
                <a16:creationId xmlns:a16="http://schemas.microsoft.com/office/drawing/2014/main" id="{15C81131-A0D6-5D06-9BB4-F5ADB2C916F1}"/>
              </a:ext>
            </a:extLst>
          </p:cNvPr>
          <p:cNvSpPr/>
          <p:nvPr/>
        </p:nvSpPr>
        <p:spPr>
          <a:xfrm>
            <a:off x="6309360" y="315468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Distribution &amp; Metering</a:t>
            </a:r>
            <a:endParaRPr lang="en-US" sz="170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E1552465-CB3E-BB28-7244-FF4F5331D85B}"/>
              </a:ext>
            </a:extLst>
          </p:cNvPr>
          <p:cNvSpPr/>
          <p:nvPr/>
        </p:nvSpPr>
        <p:spPr>
          <a:xfrm>
            <a:off x="6309360" y="3749040"/>
            <a:ext cx="23774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>
                <a:latin typeface="Arial" pitchFamily="34" charset="0"/>
                <a:ea typeface="Arial" pitchFamily="34" charset="-122"/>
                <a:cs typeface="Arial" pitchFamily="34" charset="-120"/>
              </a:rPr>
              <a:t>AMI/AMR smart meters, DMA boundary flow meters, data loggers.</a:t>
            </a:r>
            <a:endParaRPr lang="en-US" sz="1500"/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F6E849E0-F815-E0D0-AB2F-2356084855FC}"/>
              </a:ext>
            </a:extLst>
          </p:cNvPr>
          <p:cNvSpPr/>
          <p:nvPr/>
        </p:nvSpPr>
        <p:spPr>
          <a:xfrm>
            <a:off x="9006840" y="2148840"/>
            <a:ext cx="2651760" cy="2834640"/>
          </a:xfrm>
          <a:prstGeom prst="roundRect">
            <a:avLst>
              <a:gd name="adj" fmla="val 2759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C689695A-94F4-EE8E-26F3-2E6E847432C6}"/>
              </a:ext>
            </a:extLst>
          </p:cNvPr>
          <p:cNvSpPr/>
          <p:nvPr/>
        </p:nvSpPr>
        <p:spPr>
          <a:xfrm>
            <a:off x="10012680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6" descr="/home/claude/jalsankalp/icons/mapMarker_FFFFFF.png">
            <a:extLst>
              <a:ext uri="{FF2B5EF4-FFF2-40B4-BE49-F238E27FC236}">
                <a16:creationId xmlns:a16="http://schemas.microsoft.com/office/drawing/2014/main" id="{84E6FCE6-5A5E-53EF-42F7-195523A0E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6698" y="2521458"/>
            <a:ext cx="352044" cy="352044"/>
          </a:xfrm>
          <a:prstGeom prst="rect">
            <a:avLst/>
          </a:prstGeom>
        </p:spPr>
      </p:pic>
      <p:sp>
        <p:nvSpPr>
          <p:cNvPr id="26" name="Text 17">
            <a:extLst>
              <a:ext uri="{FF2B5EF4-FFF2-40B4-BE49-F238E27FC236}">
                <a16:creationId xmlns:a16="http://schemas.microsoft.com/office/drawing/2014/main" id="{623D1018-85DB-02C0-04EA-36E3C06FEFBE}"/>
              </a:ext>
            </a:extLst>
          </p:cNvPr>
          <p:cNvSpPr/>
          <p:nvPr/>
        </p:nvSpPr>
        <p:spPr>
          <a:xfrm>
            <a:off x="9144000" y="315468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 &amp; Tanker Tracking</a:t>
            </a:r>
            <a:endParaRPr lang="en-US" sz="1700"/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B7C1568F-4693-63A3-2167-E2D52F9FB27A}"/>
              </a:ext>
            </a:extLst>
          </p:cNvPr>
          <p:cNvSpPr/>
          <p:nvPr/>
        </p:nvSpPr>
        <p:spPr>
          <a:xfrm>
            <a:off x="9144000" y="3749040"/>
            <a:ext cx="23774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>
                <a:latin typeface="Arial" pitchFamily="34" charset="0"/>
                <a:ea typeface="Arial" pitchFamily="34" charset="-122"/>
                <a:cs typeface="Arial" pitchFamily="34" charset="-120"/>
              </a:rPr>
              <a:t>GPS enabled tracking and RFID filling points.</a:t>
            </a:r>
            <a:endParaRPr lang="en-US" sz="1500"/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72B9D78C-7271-FC0C-BFEF-C52E60DB04BE}"/>
              </a:ext>
            </a:extLst>
          </p:cNvPr>
          <p:cNvSpPr/>
          <p:nvPr/>
        </p:nvSpPr>
        <p:spPr>
          <a:xfrm>
            <a:off x="502920" y="562356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i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 →  WTP  →  Transmission  →  UGR  →  Pumping Station  →  DMA  →  Consumer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8D2190-863B-0685-BD27-513B8FC316A7}"/>
              </a:ext>
            </a:extLst>
          </p:cNvPr>
          <p:cNvSpPr txBox="1"/>
          <p:nvPr/>
        </p:nvSpPr>
        <p:spPr>
          <a:xfrm>
            <a:off x="502920" y="5175504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Value Chain</a:t>
            </a:r>
          </a:p>
        </p:txBody>
      </p:sp>
      <p:pic>
        <p:nvPicPr>
          <p:cNvPr id="10" name="Image 1" descr="/home/claude/jalsankalp/icons/arrowRight_1C7293.png">
            <a:extLst>
              <a:ext uri="{FF2B5EF4-FFF2-40B4-BE49-F238E27FC236}">
                <a16:creationId xmlns:a16="http://schemas.microsoft.com/office/drawing/2014/main" id="{C932C981-1451-D5AD-E847-0268BFB1E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248" y="3429000"/>
            <a:ext cx="237744" cy="237744"/>
          </a:xfrm>
          <a:prstGeom prst="rect">
            <a:avLst/>
          </a:prstGeom>
        </p:spPr>
      </p:pic>
      <p:pic>
        <p:nvPicPr>
          <p:cNvPr id="16" name="Image 3" descr="/home/claude/jalsankalp/icons/arrowRight_1C7293.png">
            <a:extLst>
              <a:ext uri="{FF2B5EF4-FFF2-40B4-BE49-F238E27FC236}">
                <a16:creationId xmlns:a16="http://schemas.microsoft.com/office/drawing/2014/main" id="{F66FFFCC-2918-B24A-219F-86894D417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888" y="3429000"/>
            <a:ext cx="237744" cy="237744"/>
          </a:xfrm>
          <a:prstGeom prst="rect">
            <a:avLst/>
          </a:prstGeom>
        </p:spPr>
      </p:pic>
      <p:pic>
        <p:nvPicPr>
          <p:cNvPr id="22" name="Image 5" descr="/home/claude/jalsankalp/icons/arrowRight_1C7293.png">
            <a:extLst>
              <a:ext uri="{FF2B5EF4-FFF2-40B4-BE49-F238E27FC236}">
                <a16:creationId xmlns:a16="http://schemas.microsoft.com/office/drawing/2014/main" id="{A996D5C2-51F6-E6E7-F260-45F0F3400B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6528" y="3429000"/>
            <a:ext cx="237744" cy="237744"/>
          </a:xfrm>
          <a:prstGeom prst="rect">
            <a:avLst/>
          </a:prstGeom>
        </p:spPr>
      </p:pic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8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457200" y="10241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1A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DJB proposes a Delhi Water Operations &amp; Intelligence Centre (ICCC) as the central command hub of the future utility.</a:t>
            </a:r>
            <a:endParaRPr lang="en-US" sz="1600"/>
          </a:p>
        </p:txBody>
      </p:sp>
      <p:sp>
        <p:nvSpPr>
          <p:cNvPr id="20" name="Shape 18"/>
          <p:cNvSpPr/>
          <p:nvPr/>
        </p:nvSpPr>
        <p:spPr>
          <a:xfrm>
            <a:off x="4160520" y="169164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777740" y="183794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777740" y="18379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</a:t>
            </a:r>
            <a:endParaRPr lang="en-US" sz="1200"/>
          </a:p>
        </p:txBody>
      </p:sp>
      <p:sp>
        <p:nvSpPr>
          <p:cNvPr id="23" name="Text 21"/>
          <p:cNvSpPr txBox="1"/>
          <p:nvPr/>
        </p:nvSpPr>
        <p:spPr>
          <a:xfrm>
            <a:off x="4251960" y="24414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SCADA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4288536" y="277063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Real-time control of pumps, valves &amp; reservoirs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Automated alarms for equipment failure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80760" y="169164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697980" y="183794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697980" y="18379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</a:t>
            </a:r>
            <a:endParaRPr lang="en-US" sz="1200"/>
          </a:p>
        </p:txBody>
      </p:sp>
      <p:sp>
        <p:nvSpPr>
          <p:cNvPr id="28" name="Text 26"/>
          <p:cNvSpPr txBox="1"/>
          <p:nvPr/>
        </p:nvSpPr>
        <p:spPr>
          <a:xfrm>
            <a:off x="6172200" y="24414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GIS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6208776" y="277063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Digital mapping of pipelines &amp; assets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Supports leak detection &amp; network planning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001000" y="169164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618220" y="183794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8618220" y="18379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WQ</a:t>
            </a:r>
            <a:endParaRPr lang="en-US" sz="1200"/>
          </a:p>
        </p:txBody>
      </p:sp>
      <p:sp>
        <p:nvSpPr>
          <p:cNvPr id="33" name="Text 31"/>
          <p:cNvSpPr txBox="1"/>
          <p:nvPr/>
        </p:nvSpPr>
        <p:spPr>
          <a:xfrm>
            <a:off x="8092440" y="24414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Water Quality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32"/>
          <p:cNvSpPr txBox="1"/>
          <p:nvPr/>
        </p:nvSpPr>
        <p:spPr>
          <a:xfrm>
            <a:off x="8129016" y="277063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Continuous monitoring of chlorine, turbidity &amp; pH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Automated alerts for contamination risk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9921240" y="169164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10538460" y="183794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10538460" y="18379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</a:t>
            </a:r>
            <a:endParaRPr lang="en-US" sz="1200"/>
          </a:p>
        </p:txBody>
      </p:sp>
      <p:sp>
        <p:nvSpPr>
          <p:cNvPr id="38" name="Text 36"/>
          <p:cNvSpPr txBox="1"/>
          <p:nvPr/>
        </p:nvSpPr>
        <p:spPr>
          <a:xfrm>
            <a:off x="10012680" y="244144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Energy Efficiency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37"/>
          <p:cNvSpPr txBox="1"/>
          <p:nvPr/>
        </p:nvSpPr>
        <p:spPr>
          <a:xfrm>
            <a:off x="10049256" y="277063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Tracks energy consumed per MLD pumped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Optimises pump scheduling to cut cost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160520" y="404622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4777740" y="419252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 txBox="1"/>
          <p:nvPr/>
        </p:nvSpPr>
        <p:spPr>
          <a:xfrm>
            <a:off x="4777740" y="41925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</a:t>
            </a:r>
            <a:endParaRPr lang="en-US" sz="1200"/>
          </a:p>
        </p:txBody>
      </p:sp>
      <p:sp>
        <p:nvSpPr>
          <p:cNvPr id="43" name="Text 41"/>
          <p:cNvSpPr txBox="1"/>
          <p:nvPr/>
        </p:nvSpPr>
        <p:spPr>
          <a:xfrm>
            <a:off x="4251960" y="479602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Customer Service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42"/>
          <p:cNvSpPr txBox="1"/>
          <p:nvPr/>
        </p:nvSpPr>
        <p:spPr>
          <a:xfrm>
            <a:off x="4288536" y="520141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Complaint tracking &amp; resolution dashboard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Mobile app &amp; self-service for consumers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080760" y="404622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6697980" y="419252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 txBox="1"/>
          <p:nvPr/>
        </p:nvSpPr>
        <p:spPr>
          <a:xfrm>
            <a:off x="6697980" y="41925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</a:t>
            </a:r>
            <a:endParaRPr lang="en-US" sz="1200"/>
          </a:p>
        </p:txBody>
      </p:sp>
      <p:sp>
        <p:nvSpPr>
          <p:cNvPr id="48" name="Text 46"/>
          <p:cNvSpPr txBox="1"/>
          <p:nvPr/>
        </p:nvSpPr>
        <p:spPr>
          <a:xfrm>
            <a:off x="6172200" y="479602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Hydraulic Models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47"/>
          <p:cNvSpPr txBox="1"/>
          <p:nvPr/>
        </p:nvSpPr>
        <p:spPr>
          <a:xfrm>
            <a:off x="6208776" y="512521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Simulates network pressure &amp; flow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Guides capacity augmentation planning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8001000" y="404622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8618220" y="419252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 txBox="1"/>
          <p:nvPr/>
        </p:nvSpPr>
        <p:spPr>
          <a:xfrm>
            <a:off x="8618220" y="41925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NRW</a:t>
            </a:r>
            <a:endParaRPr lang="en-US" sz="1200"/>
          </a:p>
        </p:txBody>
      </p:sp>
      <p:sp>
        <p:nvSpPr>
          <p:cNvPr id="53" name="Text 51"/>
          <p:cNvSpPr txBox="1"/>
          <p:nvPr/>
        </p:nvSpPr>
        <p:spPr>
          <a:xfrm>
            <a:off x="8092440" y="479602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Non-Revenue Water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52"/>
          <p:cNvSpPr txBox="1"/>
          <p:nvPr/>
        </p:nvSpPr>
        <p:spPr>
          <a:xfrm>
            <a:off x="8129016" y="518236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Tracks water losses from leaks &amp; theft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Prioritises zones for pipeline renewal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9921240" y="4046220"/>
            <a:ext cx="1783080" cy="2217420"/>
          </a:xfrm>
          <a:prstGeom prst="roundRect">
            <a:avLst>
              <a:gd name="adj" fmla="val 4103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10538460" y="4192524"/>
            <a:ext cx="548640" cy="548640"/>
          </a:xfrm>
          <a:prstGeom prst="ellipse">
            <a:avLst/>
          </a:prstGeom>
          <a:solidFill>
            <a:srgbClr val="2E86A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 txBox="1"/>
          <p:nvPr/>
        </p:nvSpPr>
        <p:spPr>
          <a:xfrm>
            <a:off x="10538460" y="41925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</a:t>
            </a:r>
            <a:endParaRPr lang="en-US" sz="1200"/>
          </a:p>
        </p:txBody>
      </p:sp>
      <p:sp>
        <p:nvSpPr>
          <p:cNvPr id="58" name="Text 56"/>
          <p:cNvSpPr txBox="1"/>
          <p:nvPr/>
        </p:nvSpPr>
        <p:spPr>
          <a:xfrm>
            <a:off x="10012680" y="479602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500" b="1">
                <a:solidFill>
                  <a:srgbClr val="1F3864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Billing &amp; Revenue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57"/>
          <p:cNvSpPr txBox="1"/>
          <p:nvPr/>
        </p:nvSpPr>
        <p:spPr>
          <a:xfrm>
            <a:off x="10049256" y="5201412"/>
            <a:ext cx="152704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Automated meter reading &amp; billing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200">
                <a:solidFill>
                  <a:srgbClr val="24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• Real-time revenue &amp; collection dashboard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0">
            <a:extLst>
              <a:ext uri="{FF2B5EF4-FFF2-40B4-BE49-F238E27FC236}">
                <a16:creationId xmlns:a16="http://schemas.microsoft.com/office/drawing/2014/main" id="{CB1383A6-AFD6-1FA0-4228-16DDF4543014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DIGITAL TRANSFORMATION</a:t>
            </a:r>
          </a:p>
        </p:txBody>
      </p:sp>
      <p:sp>
        <p:nvSpPr>
          <p:cNvPr id="62" name="Text 1">
            <a:extLst>
              <a:ext uri="{FF2B5EF4-FFF2-40B4-BE49-F238E27FC236}">
                <a16:creationId xmlns:a16="http://schemas.microsoft.com/office/drawing/2014/main" id="{38D222A7-6502-5861-8CD0-BC1D7E75BE5B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Utility, One Data Platform, One Ecosystem</a:t>
            </a:r>
            <a:endParaRPr lang="en-US" sz="2400"/>
          </a:p>
        </p:txBody>
      </p:sp>
      <p:sp>
        <p:nvSpPr>
          <p:cNvPr id="63" name="Shape 3">
            <a:extLst>
              <a:ext uri="{FF2B5EF4-FFF2-40B4-BE49-F238E27FC236}">
                <a16:creationId xmlns:a16="http://schemas.microsoft.com/office/drawing/2014/main" id="{8FDEE81C-ADCF-0A19-4FAB-643A4DAB2B36}"/>
              </a:ext>
            </a:extLst>
          </p:cNvPr>
          <p:cNvSpPr/>
          <p:nvPr/>
        </p:nvSpPr>
        <p:spPr>
          <a:xfrm>
            <a:off x="502920" y="1965960"/>
            <a:ext cx="3063240" cy="3977640"/>
          </a:xfrm>
          <a:prstGeom prst="roundRect">
            <a:avLst>
              <a:gd name="adj" fmla="val 2985"/>
            </a:avLst>
          </a:prstGeom>
          <a:solidFill>
            <a:schemeClr val="bg1">
              <a:lumMod val="95000"/>
            </a:schemeClr>
          </a:solidFill>
          <a:ln/>
          <a:effectLst>
            <a:outerShdw blurRad="101600" dist="38100" dir="5400000" algn="bl" rotWithShape="0">
              <a:srgbClr val="444444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4" name="Shape 4">
            <a:extLst>
              <a:ext uri="{FF2B5EF4-FFF2-40B4-BE49-F238E27FC236}">
                <a16:creationId xmlns:a16="http://schemas.microsoft.com/office/drawing/2014/main" id="{81C04B90-7A57-E4FE-3DA8-6CF902AB32C5}"/>
              </a:ext>
            </a:extLst>
          </p:cNvPr>
          <p:cNvSpPr/>
          <p:nvPr/>
        </p:nvSpPr>
        <p:spPr>
          <a:xfrm>
            <a:off x="1531620" y="2286000"/>
            <a:ext cx="1005840" cy="100584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5" name="Image 0" descr="/home/claude/jalsankalp/icons/network_21295C.png">
            <a:extLst>
              <a:ext uri="{FF2B5EF4-FFF2-40B4-BE49-F238E27FC236}">
                <a16:creationId xmlns:a16="http://schemas.microsoft.com/office/drawing/2014/main" id="{17F697FF-8790-086F-CE3C-17971FA97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80" y="2537460"/>
            <a:ext cx="502920" cy="502920"/>
          </a:xfrm>
          <a:prstGeom prst="rect">
            <a:avLst/>
          </a:prstGeom>
        </p:spPr>
      </p:pic>
      <p:sp>
        <p:nvSpPr>
          <p:cNvPr id="66" name="Text 5">
            <a:extLst>
              <a:ext uri="{FF2B5EF4-FFF2-40B4-BE49-F238E27FC236}">
                <a16:creationId xmlns:a16="http://schemas.microsoft.com/office/drawing/2014/main" id="{6FD06B24-5EA6-697E-3645-AA1D17534365}"/>
              </a:ext>
            </a:extLst>
          </p:cNvPr>
          <p:cNvSpPr/>
          <p:nvPr/>
        </p:nvSpPr>
        <p:spPr>
          <a:xfrm>
            <a:off x="685800" y="342900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ICCC</a:t>
            </a:r>
            <a:endParaRPr lang="en-US" sz="22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Text 6">
            <a:extLst>
              <a:ext uri="{FF2B5EF4-FFF2-40B4-BE49-F238E27FC236}">
                <a16:creationId xmlns:a16="http://schemas.microsoft.com/office/drawing/2014/main" id="{89D8B795-B999-2190-1601-F467734F21C1}"/>
              </a:ext>
            </a:extLst>
          </p:cNvPr>
          <p:cNvSpPr/>
          <p:nvPr/>
        </p:nvSpPr>
        <p:spPr>
          <a:xfrm>
            <a:off x="868680" y="3886200"/>
            <a:ext cx="23317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Command &amp; Control Centre as the single source of truth for DJB’s operations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D09C26-FE3B-3BFA-0678-0C1980565CD7}"/>
              </a:ext>
            </a:extLst>
          </p:cNvPr>
          <p:cNvSpPr/>
          <p:nvPr/>
        </p:nvSpPr>
        <p:spPr>
          <a:xfrm>
            <a:off x="50292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FUTURE TECHNOLOGIES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B7DB9AB-21B0-D6A8-2DDD-5007AB07ADD8}"/>
              </a:ext>
            </a:extLst>
          </p:cNvPr>
          <p:cNvSpPr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Emerging Technologies for Future Water Operations</a:t>
            </a:r>
            <a:endParaRPr lang="en-US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4372DF7-C5A4-95C3-9710-3E3AC21FB8EE}"/>
              </a:ext>
            </a:extLst>
          </p:cNvPr>
          <p:cNvSpPr/>
          <p:nvPr/>
        </p:nvSpPr>
        <p:spPr>
          <a:xfrm>
            <a:off x="502920" y="1554480"/>
            <a:ext cx="3566160" cy="1965960"/>
          </a:xfrm>
          <a:prstGeom prst="roundRect">
            <a:avLst>
              <a:gd name="adj" fmla="val 3721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0CC3D01-83E5-CB22-4154-BB49583E4D5C}"/>
              </a:ext>
            </a:extLst>
          </p:cNvPr>
          <p:cNvSpPr/>
          <p:nvPr/>
        </p:nvSpPr>
        <p:spPr>
          <a:xfrm>
            <a:off x="731520" y="178308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jalsankalp/icons/network_21295C.png">
            <a:extLst>
              <a:ext uri="{FF2B5EF4-FFF2-40B4-BE49-F238E27FC236}">
                <a16:creationId xmlns:a16="http://schemas.microsoft.com/office/drawing/2014/main" id="{7D6D2C81-7CB0-5657-F5E6-E9F2AA970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" y="1906524"/>
            <a:ext cx="301752" cy="301752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8532D44A-96FC-CCD3-1BE9-4C7296AF961A}"/>
              </a:ext>
            </a:extLst>
          </p:cNvPr>
          <p:cNvSpPr/>
          <p:nvPr/>
        </p:nvSpPr>
        <p:spPr>
          <a:xfrm>
            <a:off x="1417320" y="181051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of Things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0FD9A68-4AE4-6D2B-A4FE-5C578B1011D9}"/>
              </a:ext>
            </a:extLst>
          </p:cNvPr>
          <p:cNvSpPr/>
          <p:nvPr/>
        </p:nvSpPr>
        <p:spPr>
          <a:xfrm>
            <a:off x="731520" y="2423160"/>
            <a:ext cx="3108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Dense sensor networks across plants, reservoirs and consumer premises.</a:t>
            </a:r>
            <a:endParaRPr lang="en-US" sz="16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9DFD9149-C85D-3684-3861-2537ED45AD43}"/>
              </a:ext>
            </a:extLst>
          </p:cNvPr>
          <p:cNvSpPr/>
          <p:nvPr/>
        </p:nvSpPr>
        <p:spPr>
          <a:xfrm>
            <a:off x="4297680" y="1554480"/>
            <a:ext cx="3566160" cy="1965960"/>
          </a:xfrm>
          <a:prstGeom prst="roundRect">
            <a:avLst>
              <a:gd name="adj" fmla="val 3721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4DCC76CA-FE04-72DB-F4F4-603841CBCC81}"/>
              </a:ext>
            </a:extLst>
          </p:cNvPr>
          <p:cNvSpPr/>
          <p:nvPr/>
        </p:nvSpPr>
        <p:spPr>
          <a:xfrm>
            <a:off x="4526280" y="178308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jalsankalp/icons/brain_21295C.png">
            <a:extLst>
              <a:ext uri="{FF2B5EF4-FFF2-40B4-BE49-F238E27FC236}">
                <a16:creationId xmlns:a16="http://schemas.microsoft.com/office/drawing/2014/main" id="{2DF89CBC-C15C-346F-D9BA-9F9E2B0D6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724" y="1906524"/>
            <a:ext cx="301752" cy="301752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C9D16175-B1A0-17D3-28CD-6D6F0FF82EC4}"/>
              </a:ext>
            </a:extLst>
          </p:cNvPr>
          <p:cNvSpPr/>
          <p:nvPr/>
        </p:nvSpPr>
        <p:spPr>
          <a:xfrm>
            <a:off x="5212080" y="181051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&amp; Machine Learning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CA8CEE4A-5EDC-D263-886E-65512A013FFC}"/>
              </a:ext>
            </a:extLst>
          </p:cNvPr>
          <p:cNvSpPr/>
          <p:nvPr/>
        </p:nvSpPr>
        <p:spPr>
          <a:xfrm>
            <a:off x="4526280" y="2423160"/>
            <a:ext cx="3108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Demand forecasting, NRW reduction, pump/reservoir </a:t>
            </a:r>
            <a:r>
              <a:rPr lang="en-US" sz="160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optimisation</a:t>
            </a: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.</a:t>
            </a: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F474C732-56C9-C850-B07C-D5557CD7541D}"/>
              </a:ext>
            </a:extLst>
          </p:cNvPr>
          <p:cNvSpPr/>
          <p:nvPr/>
        </p:nvSpPr>
        <p:spPr>
          <a:xfrm>
            <a:off x="8092440" y="1554480"/>
            <a:ext cx="3566160" cy="1965960"/>
          </a:xfrm>
          <a:prstGeom prst="roundRect">
            <a:avLst>
              <a:gd name="adj" fmla="val 3721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58158595-363C-3FBD-0818-B4409F254C67}"/>
              </a:ext>
            </a:extLst>
          </p:cNvPr>
          <p:cNvSpPr/>
          <p:nvPr/>
        </p:nvSpPr>
        <p:spPr>
          <a:xfrm>
            <a:off x="8321040" y="178308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jalsankalp/icons/wrench_21295C.png">
            <a:extLst>
              <a:ext uri="{FF2B5EF4-FFF2-40B4-BE49-F238E27FC236}">
                <a16:creationId xmlns:a16="http://schemas.microsoft.com/office/drawing/2014/main" id="{17C6CA3D-22C4-0625-A004-B812B444D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484" y="1906524"/>
            <a:ext cx="301752" cy="301752"/>
          </a:xfrm>
          <a:prstGeom prst="rect">
            <a:avLst/>
          </a:prstGeom>
        </p:spPr>
      </p:pic>
      <p:sp>
        <p:nvSpPr>
          <p:cNvPr id="17" name="Text 12">
            <a:extLst>
              <a:ext uri="{FF2B5EF4-FFF2-40B4-BE49-F238E27FC236}">
                <a16:creationId xmlns:a16="http://schemas.microsoft.com/office/drawing/2014/main" id="{53A87128-B1F8-2C5C-C41D-64ABBD24E517}"/>
              </a:ext>
            </a:extLst>
          </p:cNvPr>
          <p:cNvSpPr/>
          <p:nvPr/>
        </p:nvSpPr>
        <p:spPr>
          <a:xfrm>
            <a:off x="9006840" y="181051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Predictive Maintenance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F24A58A1-CB3B-77EA-3195-74D6F3BBE4CC}"/>
              </a:ext>
            </a:extLst>
          </p:cNvPr>
          <p:cNvSpPr/>
          <p:nvPr/>
        </p:nvSpPr>
        <p:spPr>
          <a:xfrm>
            <a:off x="8321040" y="2423160"/>
            <a:ext cx="3108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Condition-based monitoring shifting corrective to preventive care.</a:t>
            </a: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49C153D6-7937-805D-4C23-4B8D4A6A41E7}"/>
              </a:ext>
            </a:extLst>
          </p:cNvPr>
          <p:cNvSpPr/>
          <p:nvPr/>
        </p:nvSpPr>
        <p:spPr>
          <a:xfrm>
            <a:off x="502920" y="3794760"/>
            <a:ext cx="3566160" cy="1965960"/>
          </a:xfrm>
          <a:prstGeom prst="roundRect">
            <a:avLst>
              <a:gd name="adj" fmla="val 3721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55BED6BD-D3C4-C073-5745-550AC53B7522}"/>
              </a:ext>
            </a:extLst>
          </p:cNvPr>
          <p:cNvSpPr/>
          <p:nvPr/>
        </p:nvSpPr>
        <p:spPr>
          <a:xfrm>
            <a:off x="731520" y="402336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jalsankalp/icons/microchip_21295C.png">
            <a:extLst>
              <a:ext uri="{FF2B5EF4-FFF2-40B4-BE49-F238E27FC236}">
                <a16:creationId xmlns:a16="http://schemas.microsoft.com/office/drawing/2014/main" id="{7355C23D-FCBB-5051-5D1E-BFF0E705B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" y="4146804"/>
            <a:ext cx="301752" cy="301752"/>
          </a:xfrm>
          <a:prstGeom prst="rect">
            <a:avLst/>
          </a:prstGeom>
        </p:spPr>
      </p:pic>
      <p:sp>
        <p:nvSpPr>
          <p:cNvPr id="22" name="Text 16">
            <a:extLst>
              <a:ext uri="{FF2B5EF4-FFF2-40B4-BE49-F238E27FC236}">
                <a16:creationId xmlns:a16="http://schemas.microsoft.com/office/drawing/2014/main" id="{8D577EDC-91FD-0CAC-5587-AB33CFB6C585}"/>
              </a:ext>
            </a:extLst>
          </p:cNvPr>
          <p:cNvSpPr/>
          <p:nvPr/>
        </p:nvSpPr>
        <p:spPr>
          <a:xfrm>
            <a:off x="1417320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Twin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96A519DB-2160-CE68-FFEC-AE41FA3A6223}"/>
              </a:ext>
            </a:extLst>
          </p:cNvPr>
          <p:cNvSpPr/>
          <p:nvPr/>
        </p:nvSpPr>
        <p:spPr>
          <a:xfrm>
            <a:off x="731520" y="4663440"/>
            <a:ext cx="3108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Virtual hydraulic models to simulate investments and emergencies.</a:t>
            </a:r>
          </a:p>
        </p:txBody>
      </p:sp>
      <p:sp>
        <p:nvSpPr>
          <p:cNvPr id="24" name="Shape 18">
            <a:extLst>
              <a:ext uri="{FF2B5EF4-FFF2-40B4-BE49-F238E27FC236}">
                <a16:creationId xmlns:a16="http://schemas.microsoft.com/office/drawing/2014/main" id="{6380F1EB-C69C-CB70-0A8C-4E6258DD2657}"/>
              </a:ext>
            </a:extLst>
          </p:cNvPr>
          <p:cNvSpPr/>
          <p:nvPr/>
        </p:nvSpPr>
        <p:spPr>
          <a:xfrm>
            <a:off x="4297680" y="3794760"/>
            <a:ext cx="3566160" cy="1965960"/>
          </a:xfrm>
          <a:prstGeom prst="roundRect">
            <a:avLst>
              <a:gd name="adj" fmla="val 3721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21641DC4-9F5B-B4FE-12FA-93FF68D24139}"/>
              </a:ext>
            </a:extLst>
          </p:cNvPr>
          <p:cNvSpPr/>
          <p:nvPr/>
        </p:nvSpPr>
        <p:spPr>
          <a:xfrm>
            <a:off x="4526280" y="402336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/home/claude/jalsankalp/icons/satellite_21295C.png">
            <a:extLst>
              <a:ext uri="{FF2B5EF4-FFF2-40B4-BE49-F238E27FC236}">
                <a16:creationId xmlns:a16="http://schemas.microsoft.com/office/drawing/2014/main" id="{CA186221-FE3F-088B-9163-A3313B046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9724" y="4146804"/>
            <a:ext cx="301752" cy="301752"/>
          </a:xfrm>
          <a:prstGeom prst="rect">
            <a:avLst/>
          </a:prstGeom>
        </p:spPr>
      </p:pic>
      <p:sp>
        <p:nvSpPr>
          <p:cNvPr id="27" name="Text 20">
            <a:extLst>
              <a:ext uri="{FF2B5EF4-FFF2-40B4-BE49-F238E27FC236}">
                <a16:creationId xmlns:a16="http://schemas.microsoft.com/office/drawing/2014/main" id="{D50ADB5A-6420-0FE5-EAE2-2C3902483517}"/>
              </a:ext>
            </a:extLst>
          </p:cNvPr>
          <p:cNvSpPr/>
          <p:nvPr/>
        </p:nvSpPr>
        <p:spPr>
          <a:xfrm>
            <a:off x="5212080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Drone &amp; Satellite Monitoring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 21">
            <a:extLst>
              <a:ext uri="{FF2B5EF4-FFF2-40B4-BE49-F238E27FC236}">
                <a16:creationId xmlns:a16="http://schemas.microsoft.com/office/drawing/2014/main" id="{94145B14-C0E1-2264-8D75-6520C10CC097}"/>
              </a:ext>
            </a:extLst>
          </p:cNvPr>
          <p:cNvSpPr/>
          <p:nvPr/>
        </p:nvSpPr>
        <p:spPr>
          <a:xfrm>
            <a:off x="4526280" y="4663440"/>
            <a:ext cx="3108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Rapid inspection of facilities and subsurface leak detection.</a:t>
            </a:r>
          </a:p>
        </p:txBody>
      </p:sp>
      <p:sp>
        <p:nvSpPr>
          <p:cNvPr id="29" name="Shape 22">
            <a:extLst>
              <a:ext uri="{FF2B5EF4-FFF2-40B4-BE49-F238E27FC236}">
                <a16:creationId xmlns:a16="http://schemas.microsoft.com/office/drawing/2014/main" id="{5F9AD76B-F4DB-0FB8-D442-BC58AF249F01}"/>
              </a:ext>
            </a:extLst>
          </p:cNvPr>
          <p:cNvSpPr/>
          <p:nvPr/>
        </p:nvSpPr>
        <p:spPr>
          <a:xfrm>
            <a:off x="8092440" y="3794760"/>
            <a:ext cx="3566160" cy="1965960"/>
          </a:xfrm>
          <a:prstGeom prst="roundRect">
            <a:avLst>
              <a:gd name="adj" fmla="val 3721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3DF5D288-CCF7-E8AB-7C0B-33602BBF0FD1}"/>
              </a:ext>
            </a:extLst>
          </p:cNvPr>
          <p:cNvSpPr/>
          <p:nvPr/>
        </p:nvSpPr>
        <p:spPr>
          <a:xfrm>
            <a:off x="8321040" y="4023360"/>
            <a:ext cx="548640" cy="54864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/home/claude/jalsankalp/icons/cloud_21295C.png">
            <a:extLst>
              <a:ext uri="{FF2B5EF4-FFF2-40B4-BE49-F238E27FC236}">
                <a16:creationId xmlns:a16="http://schemas.microsoft.com/office/drawing/2014/main" id="{F5765676-2E13-09E0-6420-75D2E87E38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4484" y="4146804"/>
            <a:ext cx="301752" cy="301752"/>
          </a:xfrm>
          <a:prstGeom prst="rect">
            <a:avLst/>
          </a:prstGeom>
        </p:spPr>
      </p:pic>
      <p:sp>
        <p:nvSpPr>
          <p:cNvPr id="32" name="Text 24">
            <a:extLst>
              <a:ext uri="{FF2B5EF4-FFF2-40B4-BE49-F238E27FC236}">
                <a16:creationId xmlns:a16="http://schemas.microsoft.com/office/drawing/2014/main" id="{253900E6-1FEE-1F94-558C-65DCD3492A80}"/>
              </a:ext>
            </a:extLst>
          </p:cNvPr>
          <p:cNvSpPr/>
          <p:nvPr/>
        </p:nvSpPr>
        <p:spPr>
          <a:xfrm>
            <a:off x="9006840" y="40507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&amp; Edge Analytics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630DD946-4C06-82ED-F609-547BEFCFB3E9}"/>
              </a:ext>
            </a:extLst>
          </p:cNvPr>
          <p:cNvSpPr/>
          <p:nvPr/>
        </p:nvSpPr>
        <p:spPr>
          <a:xfrm>
            <a:off x="8321040" y="4663440"/>
            <a:ext cx="3108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Scalable data management with low-latency edge processing.</a:t>
            </a:r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65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8FD748C-A393-8DD7-6043-01C6C6245F16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GOVERNANCE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358F705-C545-9331-00E1-E4888D671483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Institutional Reform &amp; Capacity Building</a:t>
            </a:r>
            <a:endParaRPr lang="en-US" sz="2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0E2190D-2500-453D-04D2-302135E9C942}"/>
              </a:ext>
            </a:extLst>
          </p:cNvPr>
          <p:cNvSpPr/>
          <p:nvPr/>
        </p:nvSpPr>
        <p:spPr>
          <a:xfrm>
            <a:off x="502920" y="1691640"/>
            <a:ext cx="3566160" cy="3200400"/>
          </a:xfrm>
          <a:prstGeom prst="roundRect">
            <a:avLst>
              <a:gd name="adj" fmla="val 228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4B2A1B4-BA57-6FCE-5349-CCF44FB81A27}"/>
              </a:ext>
            </a:extLst>
          </p:cNvPr>
          <p:cNvSpPr/>
          <p:nvPr/>
        </p:nvSpPr>
        <p:spPr>
          <a:xfrm>
            <a:off x="1920240" y="19659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jalsankalp/icons/target_FFFFFF.png">
            <a:extLst>
              <a:ext uri="{FF2B5EF4-FFF2-40B4-BE49-F238E27FC236}">
                <a16:creationId xmlns:a16="http://schemas.microsoft.com/office/drawing/2014/main" id="{5F043D5A-AB18-25CA-2B66-4F6D1F6B7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832" y="2130552"/>
            <a:ext cx="402336" cy="402336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2ABEED49-FB79-89FD-D2A9-ED8C0D5E1569}"/>
              </a:ext>
            </a:extLst>
          </p:cNvPr>
          <p:cNvSpPr/>
          <p:nvPr/>
        </p:nvSpPr>
        <p:spPr>
          <a:xfrm>
            <a:off x="685800" y="288036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Performance-Based Governance</a:t>
            </a:r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81585F1-2930-B444-CE36-98F13C256DE6}"/>
              </a:ext>
            </a:extLst>
          </p:cNvPr>
          <p:cNvSpPr/>
          <p:nvPr/>
        </p:nvSpPr>
        <p:spPr>
          <a:xfrm>
            <a:off x="777240" y="3520440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from maintenance-based operations to KPI-driven network management.</a:t>
            </a:r>
            <a:endParaRPr lang="en-US" sz="16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EB6E38D3-93E9-6D9A-51CC-7BB607011AE1}"/>
              </a:ext>
            </a:extLst>
          </p:cNvPr>
          <p:cNvSpPr/>
          <p:nvPr/>
        </p:nvSpPr>
        <p:spPr>
          <a:xfrm>
            <a:off x="4297680" y="1691640"/>
            <a:ext cx="3566160" cy="3200400"/>
          </a:xfrm>
          <a:prstGeom prst="roundRect">
            <a:avLst>
              <a:gd name="adj" fmla="val 228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CD99166C-6432-6745-B180-6C89AE8BBBD9}"/>
              </a:ext>
            </a:extLst>
          </p:cNvPr>
          <p:cNvSpPr/>
          <p:nvPr/>
        </p:nvSpPr>
        <p:spPr>
          <a:xfrm>
            <a:off x="5715000" y="19659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jalsankalp/icons/layerGroup_FFFFFF.png">
            <a:extLst>
              <a:ext uri="{FF2B5EF4-FFF2-40B4-BE49-F238E27FC236}">
                <a16:creationId xmlns:a16="http://schemas.microsoft.com/office/drawing/2014/main" id="{5DB68489-4294-AF58-B658-BB063DDFD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592" y="2130552"/>
            <a:ext cx="402336" cy="402336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F95D6AF0-3718-190E-722C-0885E4936322}"/>
              </a:ext>
            </a:extLst>
          </p:cNvPr>
          <p:cNvSpPr/>
          <p:nvPr/>
        </p:nvSpPr>
        <p:spPr>
          <a:xfrm>
            <a:off x="4480560" y="288036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>
                <a:solidFill>
                  <a:srgbClr val="0B2545"/>
                </a:solidFill>
                <a:latin typeface="Arial" pitchFamily="34" charset="0"/>
                <a:cs typeface="Arial" pitchFamily="34" charset="-120"/>
              </a:rPr>
              <a:t>Asset &amp; Data Governance</a:t>
            </a: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24BB7612-4E15-1419-9F68-240A0EB3D025}"/>
              </a:ext>
            </a:extLst>
          </p:cNvPr>
          <p:cNvSpPr/>
          <p:nvPr/>
        </p:nvSpPr>
        <p:spPr>
          <a:xfrm>
            <a:off x="4572000" y="3520440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GIS-based digital asset register aligned with ISO 55001, plus a cybersecurity framework for SCADA systems.</a:t>
            </a: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1AB40997-A2B9-C85E-D60A-3198830404C5}"/>
              </a:ext>
            </a:extLst>
          </p:cNvPr>
          <p:cNvSpPr/>
          <p:nvPr/>
        </p:nvSpPr>
        <p:spPr>
          <a:xfrm>
            <a:off x="8092440" y="1691640"/>
            <a:ext cx="3566160" cy="3200400"/>
          </a:xfrm>
          <a:prstGeom prst="roundRect">
            <a:avLst>
              <a:gd name="adj" fmla="val 228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AE06969D-A09D-B2A5-BB4F-48B2A40233F1}"/>
              </a:ext>
            </a:extLst>
          </p:cNvPr>
          <p:cNvSpPr/>
          <p:nvPr/>
        </p:nvSpPr>
        <p:spPr>
          <a:xfrm>
            <a:off x="9509760" y="19659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jalsankalp/icons/university_FFFFFF.png">
            <a:extLst>
              <a:ext uri="{FF2B5EF4-FFF2-40B4-BE49-F238E27FC236}">
                <a16:creationId xmlns:a16="http://schemas.microsoft.com/office/drawing/2014/main" id="{C509D40B-1099-81EE-87CD-05C4BE8FA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4352" y="2130552"/>
            <a:ext cx="402336" cy="402336"/>
          </a:xfrm>
          <a:prstGeom prst="rect">
            <a:avLst/>
          </a:prstGeom>
        </p:spPr>
      </p:pic>
      <p:sp>
        <p:nvSpPr>
          <p:cNvPr id="17" name="Text 12">
            <a:extLst>
              <a:ext uri="{FF2B5EF4-FFF2-40B4-BE49-F238E27FC236}">
                <a16:creationId xmlns:a16="http://schemas.microsoft.com/office/drawing/2014/main" id="{6CAC7925-F32B-11DE-DE3C-9B8957C4E143}"/>
              </a:ext>
            </a:extLst>
          </p:cNvPr>
          <p:cNvSpPr/>
          <p:nvPr/>
        </p:nvSpPr>
        <p:spPr>
          <a:xfrm>
            <a:off x="8275320" y="288036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>
                <a:solidFill>
                  <a:srgbClr val="0B2545"/>
                </a:solidFill>
                <a:latin typeface="Arial" pitchFamily="34" charset="0"/>
                <a:cs typeface="Arial" pitchFamily="34" charset="-120"/>
              </a:rPr>
              <a:t>Capacity Building</a:t>
            </a: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958A8B8F-9FCA-6AD9-0BF8-DAD9A2FD6931}"/>
              </a:ext>
            </a:extLst>
          </p:cNvPr>
          <p:cNvSpPr/>
          <p:nvPr/>
        </p:nvSpPr>
        <p:spPr>
          <a:xfrm>
            <a:off x="8366760" y="3520440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Jal Sankalp Water Academy in partnership with educational institutions.</a:t>
            </a: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A4FAAF2F-1284-3684-FB8F-A5E69FBF88A2}"/>
              </a:ext>
            </a:extLst>
          </p:cNvPr>
          <p:cNvSpPr/>
          <p:nvPr/>
        </p:nvSpPr>
        <p:spPr>
          <a:xfrm>
            <a:off x="502920" y="5120640"/>
            <a:ext cx="11155680" cy="960120"/>
          </a:xfrm>
          <a:prstGeom prst="roundRect">
            <a:avLst>
              <a:gd name="adj" fmla="val 7619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B129DCA0-8DC9-E2DE-CA04-CD00407111F7}"/>
              </a:ext>
            </a:extLst>
          </p:cNvPr>
          <p:cNvSpPr/>
          <p:nvPr/>
        </p:nvSpPr>
        <p:spPr>
          <a:xfrm>
            <a:off x="2651760" y="5120640"/>
            <a:ext cx="8732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Availability &amp; Pressure  ·  NRW  ·  Leak Response Time  ·  Water Quality  ·  Equipment Uptime  ·  Complaint Resolution  ·  Energy Efficiency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F76798-97E9-D5E7-7C40-A456FDED8440}"/>
              </a:ext>
            </a:extLst>
          </p:cNvPr>
          <p:cNvSpPr txBox="1"/>
          <p:nvPr/>
        </p:nvSpPr>
        <p:spPr>
          <a:xfrm>
            <a:off x="685800" y="5277534"/>
            <a:ext cx="2084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Performance Indicators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9244531-C25E-2CA3-242C-F094002AE642}"/>
              </a:ext>
            </a:extLst>
          </p:cNvPr>
          <p:cNvCxnSpPr>
            <a:cxnSpLocks/>
          </p:cNvCxnSpPr>
          <p:nvPr/>
        </p:nvCxnSpPr>
        <p:spPr>
          <a:xfrm>
            <a:off x="2832847" y="5226871"/>
            <a:ext cx="0" cy="7575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06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8FD748C-A393-8DD7-6043-01C6C6245F16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CITIZEN SERVICES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358F705-C545-9331-00E1-E4888D671483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Grievance Redressal Mechanism</a:t>
            </a:r>
            <a:endParaRPr lang="en-US" sz="2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0E2190D-2500-453D-04D2-302135E9C942}"/>
              </a:ext>
            </a:extLst>
          </p:cNvPr>
          <p:cNvSpPr/>
          <p:nvPr/>
        </p:nvSpPr>
        <p:spPr>
          <a:xfrm>
            <a:off x="502920" y="1691640"/>
            <a:ext cx="3566160" cy="3200400"/>
          </a:xfrm>
          <a:prstGeom prst="roundRect">
            <a:avLst>
              <a:gd name="adj" fmla="val 228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4B2A1B4-BA57-6FCE-5349-CCF44FB81A27}"/>
              </a:ext>
            </a:extLst>
          </p:cNvPr>
          <p:cNvSpPr/>
          <p:nvPr/>
        </p:nvSpPr>
        <p:spPr>
          <a:xfrm>
            <a:off x="1920240" y="19659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jalsankalp/icons/users_FFFFFF.png">
            <a:extLst>
              <a:ext uri="{FF2B5EF4-FFF2-40B4-BE49-F238E27FC236}">
                <a16:creationId xmlns:a16="http://schemas.microsoft.com/office/drawing/2014/main" id="{5F043D5A-AB18-25CA-2B66-4F6D1F6B7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832" y="2130552"/>
            <a:ext cx="402336" cy="402336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2ABEED49-FB79-89FD-D2A9-ED8C0D5E1569}"/>
              </a:ext>
            </a:extLst>
          </p:cNvPr>
          <p:cNvSpPr/>
          <p:nvPr/>
        </p:nvSpPr>
        <p:spPr>
          <a:xfrm>
            <a:off x="685800" y="288036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Multi-Channel Citizen Access</a:t>
            </a:r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81585F1-2930-B444-CE36-98F13C256DE6}"/>
              </a:ext>
            </a:extLst>
          </p:cNvPr>
          <p:cNvSpPr/>
          <p:nvPr/>
        </p:nvSpPr>
        <p:spPr>
          <a:xfrm>
            <a:off x="777240" y="3520440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Toll-free helpline, DJB mobile app, WhatsApp bot and citizen portal for grievance registration.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EB6E38D3-93E9-6D9A-51CC-7BB607011AE1}"/>
              </a:ext>
            </a:extLst>
          </p:cNvPr>
          <p:cNvSpPr/>
          <p:nvPr/>
        </p:nvSpPr>
        <p:spPr>
          <a:xfrm>
            <a:off x="4297680" y="1691640"/>
            <a:ext cx="3566160" cy="3200400"/>
          </a:xfrm>
          <a:prstGeom prst="roundRect">
            <a:avLst>
              <a:gd name="adj" fmla="val 228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CD99166C-6432-6745-B180-6C89AE8BBBD9}"/>
              </a:ext>
            </a:extLst>
          </p:cNvPr>
          <p:cNvSpPr/>
          <p:nvPr/>
        </p:nvSpPr>
        <p:spPr>
          <a:xfrm>
            <a:off x="5715000" y="19659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jalsankalp/icons/gauge_FFFFFF.png">
            <a:extLst>
              <a:ext uri="{FF2B5EF4-FFF2-40B4-BE49-F238E27FC236}">
                <a16:creationId xmlns:a16="http://schemas.microsoft.com/office/drawing/2014/main" id="{5DB68489-4294-AF58-B658-BB063DDFD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592" y="2130552"/>
            <a:ext cx="402336" cy="402336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F95D6AF0-3718-190E-722C-0885E4936322}"/>
              </a:ext>
            </a:extLst>
          </p:cNvPr>
          <p:cNvSpPr/>
          <p:nvPr/>
        </p:nvSpPr>
        <p:spPr>
          <a:xfrm>
            <a:off x="4480560" y="288036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 dirty="0">
                <a:solidFill>
                  <a:srgbClr val="0B2545"/>
                </a:solidFill>
                <a:latin typeface="Arial" pitchFamily="34" charset="0"/>
                <a:cs typeface="Arial" pitchFamily="34" charset="-120"/>
              </a:rPr>
              <a:t>Time-Bound Resolution</a:t>
            </a: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24BB7612-4E15-1419-9F68-240A0EB3D025}"/>
              </a:ext>
            </a:extLst>
          </p:cNvPr>
          <p:cNvSpPr/>
          <p:nvPr/>
        </p:nvSpPr>
        <p:spPr>
          <a:xfrm>
            <a:off x="4572000" y="3520440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Complaint categories mapped with resolution timelines, escalation matrix.</a:t>
            </a: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1AB40997-A2B9-C85E-D60A-3198830404C5}"/>
              </a:ext>
            </a:extLst>
          </p:cNvPr>
          <p:cNvSpPr/>
          <p:nvPr/>
        </p:nvSpPr>
        <p:spPr>
          <a:xfrm>
            <a:off x="8092440" y="1691640"/>
            <a:ext cx="3566160" cy="3200400"/>
          </a:xfrm>
          <a:prstGeom prst="roundRect">
            <a:avLst>
              <a:gd name="adj" fmla="val 228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DCE6EA"/>
            </a:solidFill>
            <a:prstDash val="solid"/>
          </a:ln>
          <a:effectLst>
            <a:outerShdw blurRad="63500" dist="254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AE06969D-A09D-B2A5-BB4F-48B2A40233F1}"/>
              </a:ext>
            </a:extLst>
          </p:cNvPr>
          <p:cNvSpPr/>
          <p:nvPr/>
        </p:nvSpPr>
        <p:spPr>
          <a:xfrm>
            <a:off x="9509760" y="19659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jalsankalp/icons/check_FFFFFF.png">
            <a:extLst>
              <a:ext uri="{FF2B5EF4-FFF2-40B4-BE49-F238E27FC236}">
                <a16:creationId xmlns:a16="http://schemas.microsoft.com/office/drawing/2014/main" id="{C509D40B-1099-81EE-87CD-05C4BE8FA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4352" y="2130552"/>
            <a:ext cx="402336" cy="402336"/>
          </a:xfrm>
          <a:prstGeom prst="rect">
            <a:avLst/>
          </a:prstGeom>
        </p:spPr>
      </p:pic>
      <p:sp>
        <p:nvSpPr>
          <p:cNvPr id="17" name="Text 12">
            <a:extLst>
              <a:ext uri="{FF2B5EF4-FFF2-40B4-BE49-F238E27FC236}">
                <a16:creationId xmlns:a16="http://schemas.microsoft.com/office/drawing/2014/main" id="{6CAC7925-F32B-11DE-DE3C-9B8957C4E143}"/>
              </a:ext>
            </a:extLst>
          </p:cNvPr>
          <p:cNvSpPr/>
          <p:nvPr/>
        </p:nvSpPr>
        <p:spPr>
          <a:xfrm>
            <a:off x="8275320" y="2880360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>
                <a:solidFill>
                  <a:srgbClr val="0B2545"/>
                </a:solidFill>
                <a:latin typeface="Arial" pitchFamily="34" charset="0"/>
                <a:cs typeface="Arial" pitchFamily="34" charset="-120"/>
              </a:rPr>
              <a:t>Transparency &amp; Accountability</a:t>
            </a: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958A8B8F-9FCA-6AD9-0BF8-DAD9A2FD6931}"/>
              </a:ext>
            </a:extLst>
          </p:cNvPr>
          <p:cNvSpPr/>
          <p:nvPr/>
        </p:nvSpPr>
        <p:spPr>
          <a:xfrm>
            <a:off x="8366760" y="3520440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Real-time SMS/alerts, officer's accountability and dashboard.</a:t>
            </a: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A4FAAF2F-1284-3684-FB8F-A5E69FBF88A2}"/>
              </a:ext>
            </a:extLst>
          </p:cNvPr>
          <p:cNvSpPr/>
          <p:nvPr/>
        </p:nvSpPr>
        <p:spPr>
          <a:xfrm>
            <a:off x="502920" y="5120640"/>
            <a:ext cx="11155680" cy="960120"/>
          </a:xfrm>
          <a:prstGeom prst="roundRect">
            <a:avLst>
              <a:gd name="adj" fmla="val 7619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B129DCA0-8DC9-E2DE-CA04-CD00407111F7}"/>
              </a:ext>
            </a:extLst>
          </p:cNvPr>
          <p:cNvSpPr/>
          <p:nvPr/>
        </p:nvSpPr>
        <p:spPr>
          <a:xfrm>
            <a:off x="2651760" y="5120640"/>
            <a:ext cx="8732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  →  Acknowledgement (within 24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 →  Field Verification  →  Time Bound Resolution  →  Citizen Feedback &amp; Rating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F76798-97E9-D5E7-7C40-A456FDED8440}"/>
              </a:ext>
            </a:extLst>
          </p:cNvPr>
          <p:cNvSpPr txBox="1"/>
          <p:nvPr/>
        </p:nvSpPr>
        <p:spPr>
          <a:xfrm>
            <a:off x="685800" y="5277534"/>
            <a:ext cx="2084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Grievance Workflow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9244531-C25E-2CA3-242C-F094002AE642}"/>
              </a:ext>
            </a:extLst>
          </p:cNvPr>
          <p:cNvCxnSpPr>
            <a:cxnSpLocks/>
          </p:cNvCxnSpPr>
          <p:nvPr/>
        </p:nvCxnSpPr>
        <p:spPr>
          <a:xfrm>
            <a:off x="2832847" y="5226871"/>
            <a:ext cx="0" cy="7575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06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gradFill rotWithShape="1">
          <a:gsLst>
            <a:gs pos="0">
              <a:srgbClr val="FFFFFF"/>
            </a:gs>
            <a:gs pos="55000">
              <a:srgbClr val="EFF6FA"/>
            </a:gs>
            <a:gs pos="100000">
              <a:srgbClr val="DCEBF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INVESTMENT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Financing Framework</a:t>
            </a:r>
            <a:endParaRPr lang="en-US"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A455DD-A7B1-831D-0551-85DF05E98C41}"/>
              </a:ext>
            </a:extLst>
          </p:cNvPr>
          <p:cNvGrpSpPr/>
          <p:nvPr/>
        </p:nvGrpSpPr>
        <p:grpSpPr>
          <a:xfrm>
            <a:off x="643509" y="1525333"/>
            <a:ext cx="594360" cy="594360"/>
            <a:chOff x="4206240" y="1463040"/>
            <a:chExt cx="594360" cy="594360"/>
          </a:xfrm>
        </p:grpSpPr>
        <p:sp>
          <p:nvSpPr>
            <p:cNvPr id="9" name="Shape 7"/>
            <p:cNvSpPr/>
            <p:nvPr/>
          </p:nvSpPr>
          <p:spPr>
            <a:xfrm>
              <a:off x="4206240" y="1463040"/>
              <a:ext cx="594360" cy="59436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0" name="Image 0" descr="/home/claude/jalsankalp/icons/university_FFFFFF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9971" y="1596771"/>
              <a:ext cx="326898" cy="326898"/>
            </a:xfrm>
            <a:prstGeom prst="rect">
              <a:avLst/>
            </a:prstGeom>
          </p:spPr>
        </p:pic>
      </p:grpSp>
      <p:sp>
        <p:nvSpPr>
          <p:cNvPr id="11" name="Text 8"/>
          <p:cNvSpPr/>
          <p:nvPr/>
        </p:nvSpPr>
        <p:spPr>
          <a:xfrm>
            <a:off x="1440180" y="1481328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NCT of Delhi</a:t>
            </a:r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440180" y="1714500"/>
            <a:ext cx="1005268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investor via state budget/DJB capex for augmentation, network expansion &amp; treatment upgrades.</a:t>
            </a:r>
            <a:endParaRPr lang="en-US" sz="160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2CAC7E-846D-0B5F-075F-FD1D2DEFB696}"/>
              </a:ext>
            </a:extLst>
          </p:cNvPr>
          <p:cNvGrpSpPr/>
          <p:nvPr/>
        </p:nvGrpSpPr>
        <p:grpSpPr>
          <a:xfrm>
            <a:off x="624840" y="2609754"/>
            <a:ext cx="594360" cy="594360"/>
            <a:chOff x="4206240" y="2496312"/>
            <a:chExt cx="594360" cy="594360"/>
          </a:xfrm>
        </p:grpSpPr>
        <p:sp>
          <p:nvSpPr>
            <p:cNvPr id="13" name="Shape 10"/>
            <p:cNvSpPr/>
            <p:nvPr/>
          </p:nvSpPr>
          <p:spPr>
            <a:xfrm>
              <a:off x="4206240" y="2496312"/>
              <a:ext cx="594360" cy="59436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4" name="Image 1" descr="/home/claude/jalsankalp/icons/flag_FFFFFF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9971" y="2630043"/>
              <a:ext cx="326898" cy="326898"/>
            </a:xfrm>
            <a:prstGeom prst="rect">
              <a:avLst/>
            </a:prstGeom>
          </p:spPr>
        </p:pic>
      </p:grpSp>
      <p:sp>
        <p:nvSpPr>
          <p:cNvPr id="15" name="Text 11"/>
          <p:cNvSpPr/>
          <p:nvPr/>
        </p:nvSpPr>
        <p:spPr>
          <a:xfrm>
            <a:off x="1440180" y="2402967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err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</a:t>
            </a:r>
            <a:r>
              <a:rPr lang="en-US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err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Programmes</a:t>
            </a:r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1514475" y="2862072"/>
            <a:ext cx="1005268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grants under JJM (Urban), AMRUT 2.0 &amp; Jal Shakti schemes support coverage, NRW reduction &amp; smart-tech pilots.</a:t>
            </a:r>
            <a:endParaRPr lang="en-US" sz="160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9EB4D4-6A18-5744-3A98-B1128635FBD9}"/>
              </a:ext>
            </a:extLst>
          </p:cNvPr>
          <p:cNvGrpSpPr/>
          <p:nvPr/>
        </p:nvGrpSpPr>
        <p:grpSpPr>
          <a:xfrm>
            <a:off x="624840" y="3694176"/>
            <a:ext cx="594360" cy="594360"/>
            <a:chOff x="4206240" y="3529584"/>
            <a:chExt cx="594360" cy="594360"/>
          </a:xfrm>
        </p:grpSpPr>
        <p:sp>
          <p:nvSpPr>
            <p:cNvPr id="17" name="Shape 13"/>
            <p:cNvSpPr/>
            <p:nvPr/>
          </p:nvSpPr>
          <p:spPr>
            <a:xfrm>
              <a:off x="4206240" y="3529584"/>
              <a:ext cx="594360" cy="59436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8" name="Image 2" descr="/home/claude/jalsankalp/icons/globe_FFFFFF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9971" y="3663315"/>
              <a:ext cx="326898" cy="326898"/>
            </a:xfrm>
            <a:prstGeom prst="rect">
              <a:avLst/>
            </a:prstGeom>
          </p:spPr>
        </p:pic>
      </p:grpSp>
      <p:sp>
        <p:nvSpPr>
          <p:cNvPr id="19" name="Text 14"/>
          <p:cNvSpPr/>
          <p:nvPr/>
        </p:nvSpPr>
        <p:spPr>
          <a:xfrm>
            <a:off x="1440180" y="3645027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Multilateral Institutions</a:t>
            </a:r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1478280" y="3991356"/>
            <a:ext cx="1005268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Long-tenor, low-cost debt from World Bank/ADB/JICA/AIIB for capital-intensive assets, typically routed via sovereign guarantee.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840131-25AF-9258-937E-B6E6DD15406C}"/>
              </a:ext>
            </a:extLst>
          </p:cNvPr>
          <p:cNvGrpSpPr/>
          <p:nvPr/>
        </p:nvGrpSpPr>
        <p:grpSpPr>
          <a:xfrm>
            <a:off x="624840" y="4818888"/>
            <a:ext cx="594360" cy="594360"/>
            <a:chOff x="4206240" y="4562856"/>
            <a:chExt cx="594360" cy="594360"/>
          </a:xfrm>
        </p:grpSpPr>
        <p:sp>
          <p:nvSpPr>
            <p:cNvPr id="21" name="Shape 16"/>
            <p:cNvSpPr/>
            <p:nvPr/>
          </p:nvSpPr>
          <p:spPr>
            <a:xfrm>
              <a:off x="4206240" y="4562856"/>
              <a:ext cx="594360" cy="59436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2" name="Image 3" descr="/home/claude/jalsankalp/icons/handshake_FFFFFF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39971" y="4696587"/>
              <a:ext cx="326898" cy="326898"/>
            </a:xfrm>
            <a:prstGeom prst="rect">
              <a:avLst/>
            </a:prstGeom>
          </p:spPr>
        </p:pic>
      </p:grpSp>
      <p:sp>
        <p:nvSpPr>
          <p:cNvPr id="23" name="Text 17"/>
          <p:cNvSpPr/>
          <p:nvPr/>
        </p:nvSpPr>
        <p:spPr>
          <a:xfrm>
            <a:off x="1514475" y="4769739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 &amp; Revenue Enhancement</a:t>
            </a:r>
            <a:endParaRPr lang="en-US"/>
          </a:p>
        </p:txBody>
      </p:sp>
      <p:sp>
        <p:nvSpPr>
          <p:cNvPr id="24" name="Text 18"/>
          <p:cNvSpPr/>
          <p:nvPr/>
        </p:nvSpPr>
        <p:spPr>
          <a:xfrm>
            <a:off x="1440179" y="5271135"/>
            <a:ext cx="969454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based PPP contracts.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Treated-wastewater sales to reduce budgetary dependence.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F26D01E-369A-9034-23A2-C2239A0A4D09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ASSESSMENT</a:t>
            </a:r>
            <a:endParaRPr lang="en-US" sz="1300">
              <a:solidFill>
                <a:srgbClr val="00B0F0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491F466-AF98-B39F-0A1B-52B4963A79CF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2047</a:t>
            </a:r>
            <a:endParaRPr lang="en-US" sz="2400"/>
          </a:p>
        </p:txBody>
      </p:sp>
      <p:graphicFrame>
        <p:nvGraphicFramePr>
          <p:cNvPr id="4" name="Table 0">
            <a:extLst>
              <a:ext uri="{FF2B5EF4-FFF2-40B4-BE49-F238E27FC236}">
                <a16:creationId xmlns:a16="http://schemas.microsoft.com/office/drawing/2014/main" id="{1175D53D-5322-9364-F413-1FECB0B99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022741"/>
              </p:ext>
            </p:extLst>
          </p:nvPr>
        </p:nvGraphicFramePr>
        <p:xfrm>
          <a:off x="502920" y="1356360"/>
          <a:ext cx="11269979" cy="4145280"/>
        </p:xfrm>
        <a:graphic>
          <a:graphicData uri="http://schemas.openxmlformats.org/drawingml/2006/table">
            <a:tbl>
              <a:tblPr/>
              <a:tblGrid>
                <a:gridCol w="2862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3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3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518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Dimension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Current State (2026)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Desired 2047 State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75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Water availability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Demand-supply gap of ~250 MGD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Water-secure city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1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Non-Revenue Water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~50%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&lt; 15% (international benchmark)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00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Automation / SCADA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Partial, plant-level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Source-to-Consumer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8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Supply pattern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Intermittent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Universal 24×7 supply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00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Metering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Mechanical Meters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100% smart metering 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633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Asset management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Fragmented</a:t>
                      </a:r>
                      <a:endParaRPr lang="en-US" sz="180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GIS-based lifecycle management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50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59EF90-D5AE-3F2A-3DDD-94408029A008}"/>
              </a:ext>
            </a:extLst>
          </p:cNvPr>
          <p:cNvGrpSpPr/>
          <p:nvPr/>
        </p:nvGrpSpPr>
        <p:grpSpPr>
          <a:xfrm>
            <a:off x="4068349" y="2008499"/>
            <a:ext cx="4512227" cy="3868426"/>
            <a:chOff x="9891061" y="4111"/>
            <a:chExt cx="7991378" cy="685117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F062142-F96E-136F-278F-6F5692D40522}"/>
                </a:ext>
              </a:extLst>
            </p:cNvPr>
            <p:cNvSpPr/>
            <p:nvPr/>
          </p:nvSpPr>
          <p:spPr>
            <a:xfrm>
              <a:off x="9891061" y="4111"/>
              <a:ext cx="7991378" cy="6851174"/>
            </a:xfrm>
            <a:custGeom>
              <a:avLst/>
              <a:gdLst>
                <a:gd name="connsiteX0" fmla="*/ 2111443 w 7991378"/>
                <a:gd name="connsiteY0" fmla="*/ -127 h 6851174"/>
                <a:gd name="connsiteX1" fmla="*/ 2107331 w 7991378"/>
                <a:gd name="connsiteY1" fmla="*/ 36877 h 6851174"/>
                <a:gd name="connsiteX2" fmla="*/ 1819526 w 7991378"/>
                <a:gd name="connsiteY2" fmla="*/ 119107 h 6851174"/>
                <a:gd name="connsiteX3" fmla="*/ 3649148 w 7991378"/>
                <a:gd name="connsiteY3" fmla="*/ 263010 h 6851174"/>
                <a:gd name="connsiteX4" fmla="*/ 3583364 w 7991378"/>
                <a:gd name="connsiteY4" fmla="*/ 550815 h 6851174"/>
                <a:gd name="connsiteX5" fmla="*/ 2259457 w 7991378"/>
                <a:gd name="connsiteY5" fmla="*/ 887959 h 6851174"/>
                <a:gd name="connsiteX6" fmla="*/ 2333465 w 7991378"/>
                <a:gd name="connsiteY6" fmla="*/ 1118204 h 6851174"/>
                <a:gd name="connsiteX7" fmla="*/ 7990904 w 7991378"/>
                <a:gd name="connsiteY7" fmla="*/ 3395981 h 6851174"/>
                <a:gd name="connsiteX8" fmla="*/ 5486993 w 7991378"/>
                <a:gd name="connsiteY8" fmla="*/ 6851048 h 6851174"/>
                <a:gd name="connsiteX9" fmla="*/ -476 w 7991378"/>
                <a:gd name="connsiteY9" fmla="*/ 6851048 h 6851174"/>
                <a:gd name="connsiteX10" fmla="*/ 4989501 w 7991378"/>
                <a:gd name="connsiteY10" fmla="*/ 3478211 h 6851174"/>
                <a:gd name="connsiteX11" fmla="*/ 4496119 w 7991378"/>
                <a:gd name="connsiteY11" fmla="*/ 2376326 h 6851174"/>
                <a:gd name="connsiteX12" fmla="*/ 1206911 w 7991378"/>
                <a:gd name="connsiteY12" fmla="*/ 1537578 h 6851174"/>
                <a:gd name="connsiteX13" fmla="*/ 1248026 w 7991378"/>
                <a:gd name="connsiteY13" fmla="*/ 682384 h 6851174"/>
                <a:gd name="connsiteX14" fmla="*/ 2728170 w 7991378"/>
                <a:gd name="connsiteY14" fmla="*/ 394578 h 6851174"/>
                <a:gd name="connsiteX15" fmla="*/ 1198688 w 7991378"/>
                <a:gd name="connsiteY15" fmla="*/ 197226 h 6851174"/>
                <a:gd name="connsiteX16" fmla="*/ 1280918 w 7991378"/>
                <a:gd name="connsiteY16" fmla="*/ 49211 h 6851174"/>
                <a:gd name="connsiteX17" fmla="*/ 2111443 w 7991378"/>
                <a:gd name="connsiteY17" fmla="*/ -127 h 68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91378" h="6851174">
                  <a:moveTo>
                    <a:pt x="2111443" y="-127"/>
                  </a:moveTo>
                  <a:cubicBezTo>
                    <a:pt x="2111443" y="-127"/>
                    <a:pt x="2161357" y="18704"/>
                    <a:pt x="2107331" y="36877"/>
                  </a:cubicBezTo>
                  <a:cubicBezTo>
                    <a:pt x="2018605" y="66726"/>
                    <a:pt x="1809329" y="103812"/>
                    <a:pt x="1819526" y="119107"/>
                  </a:cubicBezTo>
                  <a:cubicBezTo>
                    <a:pt x="1835972" y="143776"/>
                    <a:pt x="3344896" y="197226"/>
                    <a:pt x="3649148" y="263010"/>
                  </a:cubicBezTo>
                  <a:cubicBezTo>
                    <a:pt x="3953400" y="328794"/>
                    <a:pt x="3978069" y="452139"/>
                    <a:pt x="3583364" y="550815"/>
                  </a:cubicBezTo>
                  <a:cubicBezTo>
                    <a:pt x="3188659" y="649492"/>
                    <a:pt x="2440364" y="797506"/>
                    <a:pt x="2259457" y="887959"/>
                  </a:cubicBezTo>
                  <a:cubicBezTo>
                    <a:pt x="2078551" y="978413"/>
                    <a:pt x="2002241" y="1021008"/>
                    <a:pt x="2333465" y="1118204"/>
                  </a:cubicBezTo>
                  <a:cubicBezTo>
                    <a:pt x="2950191" y="1299110"/>
                    <a:pt x="7990904" y="1562247"/>
                    <a:pt x="7990904" y="3395981"/>
                  </a:cubicBezTo>
                  <a:cubicBezTo>
                    <a:pt x="7990904" y="4884348"/>
                    <a:pt x="5486993" y="6851048"/>
                    <a:pt x="5486993" y="6851048"/>
                  </a:cubicBezTo>
                  <a:lnTo>
                    <a:pt x="-476" y="6851048"/>
                  </a:lnTo>
                  <a:cubicBezTo>
                    <a:pt x="-476" y="6851048"/>
                    <a:pt x="4380997" y="4086715"/>
                    <a:pt x="4989501" y="3478211"/>
                  </a:cubicBezTo>
                  <a:cubicBezTo>
                    <a:pt x="5598004" y="2869708"/>
                    <a:pt x="4833263" y="2540787"/>
                    <a:pt x="4496119" y="2376326"/>
                  </a:cubicBezTo>
                  <a:cubicBezTo>
                    <a:pt x="4158975" y="2211866"/>
                    <a:pt x="2366932" y="1831551"/>
                    <a:pt x="1206911" y="1537578"/>
                  </a:cubicBezTo>
                  <a:cubicBezTo>
                    <a:pt x="314713" y="1311445"/>
                    <a:pt x="779313" y="797506"/>
                    <a:pt x="1248026" y="682384"/>
                  </a:cubicBezTo>
                  <a:cubicBezTo>
                    <a:pt x="1716738" y="567262"/>
                    <a:pt x="2703501" y="460362"/>
                    <a:pt x="2728170" y="394578"/>
                  </a:cubicBezTo>
                  <a:cubicBezTo>
                    <a:pt x="2752839" y="328794"/>
                    <a:pt x="1374002" y="255691"/>
                    <a:pt x="1198688" y="197226"/>
                  </a:cubicBezTo>
                  <a:cubicBezTo>
                    <a:pt x="1050673" y="147887"/>
                    <a:pt x="1149349" y="65657"/>
                    <a:pt x="1280918" y="49211"/>
                  </a:cubicBezTo>
                  <a:cubicBezTo>
                    <a:pt x="1403605" y="33916"/>
                    <a:pt x="2111443" y="-127"/>
                    <a:pt x="2111443" y="-127"/>
                  </a:cubicBezTo>
                  <a:close/>
                </a:path>
              </a:pathLst>
            </a:custGeom>
            <a:gradFill>
              <a:gsLst>
                <a:gs pos="75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5400000" scaled="0"/>
            </a:gradFill>
            <a:ln w="82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413D1ED-3B9A-FF5F-1F53-EB550DA31B21}"/>
                </a:ext>
              </a:extLst>
            </p:cNvPr>
            <p:cNvSpPr/>
            <p:nvPr/>
          </p:nvSpPr>
          <p:spPr>
            <a:xfrm>
              <a:off x="11050138" y="4111"/>
              <a:ext cx="5570824" cy="6851174"/>
            </a:xfrm>
            <a:custGeom>
              <a:avLst/>
              <a:gdLst>
                <a:gd name="connsiteX0" fmla="*/ 952365 w 5570824"/>
                <a:gd name="connsiteY0" fmla="*/ -127 h 6851174"/>
                <a:gd name="connsiteX1" fmla="*/ 228739 w 5570824"/>
                <a:gd name="connsiteY1" fmla="*/ 131441 h 6851174"/>
                <a:gd name="connsiteX2" fmla="*/ 2235157 w 5570824"/>
                <a:gd name="connsiteY2" fmla="*/ 345240 h 6851174"/>
                <a:gd name="connsiteX3" fmla="*/ 14941 w 5570824"/>
                <a:gd name="connsiteY3" fmla="*/ 1077089 h 6851174"/>
                <a:gd name="connsiteX4" fmla="*/ 5499697 w 5570824"/>
                <a:gd name="connsiteY4" fmla="*/ 2943715 h 6851174"/>
                <a:gd name="connsiteX5" fmla="*/ 1449858 w 5570824"/>
                <a:gd name="connsiteY5" fmla="*/ 6851048 h 68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0824" h="6851174">
                  <a:moveTo>
                    <a:pt x="952365" y="-127"/>
                  </a:moveTo>
                  <a:cubicBezTo>
                    <a:pt x="952365" y="-127"/>
                    <a:pt x="319193" y="82103"/>
                    <a:pt x="228739" y="131441"/>
                  </a:cubicBezTo>
                  <a:cubicBezTo>
                    <a:pt x="138286" y="180779"/>
                    <a:pt x="2128258" y="254787"/>
                    <a:pt x="2235157" y="345240"/>
                  </a:cubicBezTo>
                  <a:cubicBezTo>
                    <a:pt x="2342056" y="435693"/>
                    <a:pt x="307516" y="745126"/>
                    <a:pt x="14941" y="1077089"/>
                  </a:cubicBezTo>
                  <a:cubicBezTo>
                    <a:pt x="-314967" y="1451483"/>
                    <a:pt x="4751402" y="1653523"/>
                    <a:pt x="5499697" y="2943715"/>
                  </a:cubicBezTo>
                  <a:cubicBezTo>
                    <a:pt x="6201038" y="4153321"/>
                    <a:pt x="1449858" y="6851048"/>
                    <a:pt x="1449858" y="6851048"/>
                  </a:cubicBezTo>
                </a:path>
              </a:pathLst>
            </a:custGeom>
            <a:ln w="12700">
              <a:solidFill>
                <a:schemeClr val="bg1"/>
              </a:solidFill>
              <a:prstDash val="lgDash"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EEAF4CA-6AA3-3EAE-F13F-D86A0F1898B9}"/>
              </a:ext>
            </a:extLst>
          </p:cNvPr>
          <p:cNvGrpSpPr/>
          <p:nvPr/>
        </p:nvGrpSpPr>
        <p:grpSpPr>
          <a:xfrm>
            <a:off x="5522226" y="4258023"/>
            <a:ext cx="510782" cy="730048"/>
            <a:chOff x="502358" y="1493207"/>
            <a:chExt cx="4258379" cy="608638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8734EA1-9DF3-B516-1AFF-DA42AE875DFB}"/>
                </a:ext>
              </a:extLst>
            </p:cNvPr>
            <p:cNvSpPr/>
            <p:nvPr/>
          </p:nvSpPr>
          <p:spPr>
            <a:xfrm>
              <a:off x="884481" y="1821961"/>
              <a:ext cx="221762" cy="5264650"/>
            </a:xfrm>
            <a:custGeom>
              <a:avLst/>
              <a:gdLst>
                <a:gd name="connsiteX0" fmla="*/ 0 w 221761"/>
                <a:gd name="connsiteY0" fmla="*/ 0 h 4054963"/>
                <a:gd name="connsiteX1" fmla="*/ 221761 w 221761"/>
                <a:gd name="connsiteY1" fmla="*/ 0 h 4054963"/>
                <a:gd name="connsiteX2" fmla="*/ 221761 w 221761"/>
                <a:gd name="connsiteY2" fmla="*/ 4054964 h 4054963"/>
                <a:gd name="connsiteX3" fmla="*/ 0 w 221761"/>
                <a:gd name="connsiteY3" fmla="*/ 4054964 h 405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761" h="4054963">
                  <a:moveTo>
                    <a:pt x="0" y="0"/>
                  </a:moveTo>
                  <a:lnTo>
                    <a:pt x="221761" y="0"/>
                  </a:lnTo>
                  <a:lnTo>
                    <a:pt x="221761" y="4054964"/>
                  </a:lnTo>
                  <a:lnTo>
                    <a:pt x="0" y="4054964"/>
                  </a:lnTo>
                  <a:close/>
                </a:path>
              </a:pathLst>
            </a:custGeom>
            <a:solidFill>
              <a:srgbClr val="E6EA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" name="Graphic 17">
              <a:extLst>
                <a:ext uri="{FF2B5EF4-FFF2-40B4-BE49-F238E27FC236}">
                  <a16:creationId xmlns:a16="http://schemas.microsoft.com/office/drawing/2014/main" id="{79C9BF5D-F5E2-6291-9DDC-7A935117F7A6}"/>
                </a:ext>
              </a:extLst>
            </p:cNvPr>
            <p:cNvGrpSpPr/>
            <p:nvPr/>
          </p:nvGrpSpPr>
          <p:grpSpPr>
            <a:xfrm>
              <a:off x="831094" y="1493207"/>
              <a:ext cx="328555" cy="5922160"/>
              <a:chOff x="4295565" y="990600"/>
              <a:chExt cx="328555" cy="5922160"/>
            </a:xfrm>
            <a:solidFill>
              <a:srgbClr val="CDD3DA"/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7822AC6-E86B-9844-A160-9E8BB7EE0F70}"/>
                  </a:ext>
                </a:extLst>
              </p:cNvPr>
              <p:cNvSpPr/>
              <p:nvPr/>
            </p:nvSpPr>
            <p:spPr>
              <a:xfrm>
                <a:off x="4295565" y="990600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5 h 328755"/>
                  <a:gd name="connsiteX3" fmla="*/ 0 w 328555"/>
                  <a:gd name="connsiteY3" fmla="*/ 328755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5"/>
                    </a:lnTo>
                    <a:lnTo>
                      <a:pt x="0" y="328755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E72B3B4-1533-6CFE-6C8C-3F7683C79C84}"/>
                  </a:ext>
                </a:extLst>
              </p:cNvPr>
              <p:cNvSpPr/>
              <p:nvPr/>
            </p:nvSpPr>
            <p:spPr>
              <a:xfrm>
                <a:off x="4295565" y="6584005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6 h 328755"/>
                  <a:gd name="connsiteX3" fmla="*/ 0 w 328555"/>
                  <a:gd name="connsiteY3" fmla="*/ 328756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6"/>
                    </a:lnTo>
                    <a:lnTo>
                      <a:pt x="0" y="328756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90BE674-52E0-7479-0AAD-631B5E044F6D}"/>
                </a:ext>
              </a:extLst>
            </p:cNvPr>
            <p:cNvSpPr/>
            <p:nvPr/>
          </p:nvSpPr>
          <p:spPr>
            <a:xfrm>
              <a:off x="502358" y="7415309"/>
              <a:ext cx="986085" cy="164287"/>
            </a:xfrm>
            <a:custGeom>
              <a:avLst/>
              <a:gdLst>
                <a:gd name="connsiteX0" fmla="*/ 0 w 986085"/>
                <a:gd name="connsiteY0" fmla="*/ 0 h 164287"/>
                <a:gd name="connsiteX1" fmla="*/ 986085 w 986085"/>
                <a:gd name="connsiteY1" fmla="*/ 0 h 164287"/>
                <a:gd name="connsiteX2" fmla="*/ 986085 w 986085"/>
                <a:gd name="connsiteY2" fmla="*/ 164287 h 164287"/>
                <a:gd name="connsiteX3" fmla="*/ 0 w 986085"/>
                <a:gd name="connsiteY3" fmla="*/ 164287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6085" h="164287">
                  <a:moveTo>
                    <a:pt x="0" y="0"/>
                  </a:moveTo>
                  <a:lnTo>
                    <a:pt x="986085" y="0"/>
                  </a:lnTo>
                  <a:lnTo>
                    <a:pt x="986085" y="164287"/>
                  </a:lnTo>
                  <a:lnTo>
                    <a:pt x="0" y="164287"/>
                  </a:lnTo>
                  <a:close/>
                </a:path>
              </a:pathLst>
            </a:custGeom>
            <a:solidFill>
              <a:srgbClr val="AAB5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35FE60-2AAA-E1A8-1679-6FE04FEFA148}"/>
                </a:ext>
              </a:extLst>
            </p:cNvPr>
            <p:cNvSpPr/>
            <p:nvPr/>
          </p:nvSpPr>
          <p:spPr>
            <a:xfrm>
              <a:off x="2706433" y="2314985"/>
              <a:ext cx="2054304" cy="1834610"/>
            </a:xfrm>
            <a:custGeom>
              <a:avLst/>
              <a:gdLst>
                <a:gd name="connsiteX0" fmla="*/ 2054304 w 2054304"/>
                <a:gd name="connsiteY0" fmla="*/ 1834610 h 1834610"/>
                <a:gd name="connsiteX1" fmla="*/ 0 w 2054304"/>
                <a:gd name="connsiteY1" fmla="*/ 1834610 h 1834610"/>
                <a:gd name="connsiteX2" fmla="*/ 0 w 2054304"/>
                <a:gd name="connsiteY2" fmla="*/ 0 h 1834610"/>
                <a:gd name="connsiteX3" fmla="*/ 2054304 w 2054304"/>
                <a:gd name="connsiteY3" fmla="*/ 0 h 1834610"/>
                <a:gd name="connsiteX4" fmla="*/ 1411329 w 2054304"/>
                <a:gd name="connsiteY4" fmla="*/ 917077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4304" h="1834610">
                  <a:moveTo>
                    <a:pt x="2054304" y="1834610"/>
                  </a:moveTo>
                  <a:lnTo>
                    <a:pt x="0" y="1834610"/>
                  </a:lnTo>
                  <a:lnTo>
                    <a:pt x="0" y="0"/>
                  </a:lnTo>
                  <a:lnTo>
                    <a:pt x="2054304" y="0"/>
                  </a:lnTo>
                  <a:lnTo>
                    <a:pt x="1411329" y="917077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8402F02-19ED-8C70-59ED-4DD81AB9DA1C}"/>
                </a:ext>
              </a:extLst>
            </p:cNvPr>
            <p:cNvSpPr/>
            <p:nvPr/>
          </p:nvSpPr>
          <p:spPr>
            <a:xfrm>
              <a:off x="2706433" y="2314985"/>
              <a:ext cx="843276" cy="1834610"/>
            </a:xfrm>
            <a:custGeom>
              <a:avLst/>
              <a:gdLst>
                <a:gd name="connsiteX0" fmla="*/ 518798 w 843276"/>
                <a:gd name="connsiteY0" fmla="*/ 0 h 1834610"/>
                <a:gd name="connsiteX1" fmla="*/ 0 w 843276"/>
                <a:gd name="connsiteY1" fmla="*/ 0 h 1834610"/>
                <a:gd name="connsiteX2" fmla="*/ 0 w 843276"/>
                <a:gd name="connsiteY2" fmla="*/ 1834610 h 1834610"/>
                <a:gd name="connsiteX3" fmla="*/ 843277 w 843276"/>
                <a:gd name="connsiteY3" fmla="*/ 1834610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3276" h="1834610">
                  <a:moveTo>
                    <a:pt x="518798" y="0"/>
                  </a:moveTo>
                  <a:lnTo>
                    <a:pt x="0" y="0"/>
                  </a:lnTo>
                  <a:lnTo>
                    <a:pt x="0" y="1834610"/>
                  </a:lnTo>
                  <a:lnTo>
                    <a:pt x="843277" y="183461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AB80CAA-1C71-C893-B4FD-9055918AF746}"/>
                </a:ext>
              </a:extLst>
            </p:cNvPr>
            <p:cNvSpPr/>
            <p:nvPr/>
          </p:nvSpPr>
          <p:spPr>
            <a:xfrm>
              <a:off x="1106243" y="1950006"/>
              <a:ext cx="2054304" cy="1834457"/>
            </a:xfrm>
            <a:custGeom>
              <a:avLst/>
              <a:gdLst>
                <a:gd name="connsiteX0" fmla="*/ 0 w 2054304"/>
                <a:gd name="connsiteY0" fmla="*/ 0 h 1834457"/>
                <a:gd name="connsiteX1" fmla="*/ 2054305 w 2054304"/>
                <a:gd name="connsiteY1" fmla="*/ 0 h 1834457"/>
                <a:gd name="connsiteX2" fmla="*/ 2054305 w 2054304"/>
                <a:gd name="connsiteY2" fmla="*/ 1834458 h 1834457"/>
                <a:gd name="connsiteX3" fmla="*/ 0 w 2054304"/>
                <a:gd name="connsiteY3" fmla="*/ 1834458 h 183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304" h="1834457">
                  <a:moveTo>
                    <a:pt x="0" y="0"/>
                  </a:moveTo>
                  <a:lnTo>
                    <a:pt x="2054305" y="0"/>
                  </a:lnTo>
                  <a:lnTo>
                    <a:pt x="2054305" y="1834458"/>
                  </a:lnTo>
                  <a:lnTo>
                    <a:pt x="0" y="183445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F7FB005-FFC0-B6E8-2C13-1737B799A525}"/>
                </a:ext>
              </a:extLst>
            </p:cNvPr>
            <p:cNvSpPr/>
            <p:nvPr/>
          </p:nvSpPr>
          <p:spPr>
            <a:xfrm>
              <a:off x="2706433" y="3784426"/>
              <a:ext cx="454113" cy="365350"/>
            </a:xfrm>
            <a:custGeom>
              <a:avLst/>
              <a:gdLst>
                <a:gd name="connsiteX0" fmla="*/ 454114 w 454113"/>
                <a:gd name="connsiteY0" fmla="*/ 0 h 365350"/>
                <a:gd name="connsiteX1" fmla="*/ 0 w 454113"/>
                <a:gd name="connsiteY1" fmla="*/ 0 h 365350"/>
                <a:gd name="connsiteX2" fmla="*/ 0 w 454113"/>
                <a:gd name="connsiteY2" fmla="*/ 365350 h 36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113" h="365350">
                  <a:moveTo>
                    <a:pt x="454114" y="0"/>
                  </a:moveTo>
                  <a:lnTo>
                    <a:pt x="0" y="0"/>
                  </a:lnTo>
                  <a:lnTo>
                    <a:pt x="0" y="36535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952982-DBBF-9A05-8371-615545A5E5B9}"/>
              </a:ext>
            </a:extLst>
          </p:cNvPr>
          <p:cNvGrpSpPr/>
          <p:nvPr/>
        </p:nvGrpSpPr>
        <p:grpSpPr>
          <a:xfrm>
            <a:off x="8344904" y="3623654"/>
            <a:ext cx="510782" cy="730048"/>
            <a:chOff x="502358" y="1493207"/>
            <a:chExt cx="4258379" cy="608638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0E8102-6E4F-4D98-E45D-36570C1E0102}"/>
                </a:ext>
              </a:extLst>
            </p:cNvPr>
            <p:cNvSpPr/>
            <p:nvPr/>
          </p:nvSpPr>
          <p:spPr>
            <a:xfrm>
              <a:off x="884481" y="1821961"/>
              <a:ext cx="221762" cy="5264650"/>
            </a:xfrm>
            <a:custGeom>
              <a:avLst/>
              <a:gdLst>
                <a:gd name="connsiteX0" fmla="*/ 0 w 221761"/>
                <a:gd name="connsiteY0" fmla="*/ 0 h 4054963"/>
                <a:gd name="connsiteX1" fmla="*/ 221761 w 221761"/>
                <a:gd name="connsiteY1" fmla="*/ 0 h 4054963"/>
                <a:gd name="connsiteX2" fmla="*/ 221761 w 221761"/>
                <a:gd name="connsiteY2" fmla="*/ 4054964 h 4054963"/>
                <a:gd name="connsiteX3" fmla="*/ 0 w 221761"/>
                <a:gd name="connsiteY3" fmla="*/ 4054964 h 405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761" h="4054963">
                  <a:moveTo>
                    <a:pt x="0" y="0"/>
                  </a:moveTo>
                  <a:lnTo>
                    <a:pt x="221761" y="0"/>
                  </a:lnTo>
                  <a:lnTo>
                    <a:pt x="221761" y="4054964"/>
                  </a:lnTo>
                  <a:lnTo>
                    <a:pt x="0" y="4054964"/>
                  </a:lnTo>
                  <a:close/>
                </a:path>
              </a:pathLst>
            </a:custGeom>
            <a:solidFill>
              <a:srgbClr val="E6EA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8" name="Graphic 17">
              <a:extLst>
                <a:ext uri="{FF2B5EF4-FFF2-40B4-BE49-F238E27FC236}">
                  <a16:creationId xmlns:a16="http://schemas.microsoft.com/office/drawing/2014/main" id="{AB762A0C-2D14-EAC3-60EE-925044F96E60}"/>
                </a:ext>
              </a:extLst>
            </p:cNvPr>
            <p:cNvGrpSpPr/>
            <p:nvPr/>
          </p:nvGrpSpPr>
          <p:grpSpPr>
            <a:xfrm>
              <a:off x="831094" y="1493207"/>
              <a:ext cx="328555" cy="5922160"/>
              <a:chOff x="4295565" y="990600"/>
              <a:chExt cx="328555" cy="5922160"/>
            </a:xfrm>
            <a:solidFill>
              <a:srgbClr val="CDD3DA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137F894-0611-2B2F-7C63-4DAAF0E8E761}"/>
                  </a:ext>
                </a:extLst>
              </p:cNvPr>
              <p:cNvSpPr/>
              <p:nvPr/>
            </p:nvSpPr>
            <p:spPr>
              <a:xfrm>
                <a:off x="4295565" y="990600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5 h 328755"/>
                  <a:gd name="connsiteX3" fmla="*/ 0 w 328555"/>
                  <a:gd name="connsiteY3" fmla="*/ 328755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5"/>
                    </a:lnTo>
                    <a:lnTo>
                      <a:pt x="0" y="328755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5E79D2C-C003-A57A-07A4-1C1ABAE5234E}"/>
                  </a:ext>
                </a:extLst>
              </p:cNvPr>
              <p:cNvSpPr/>
              <p:nvPr/>
            </p:nvSpPr>
            <p:spPr>
              <a:xfrm>
                <a:off x="4295565" y="6584005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6 h 328755"/>
                  <a:gd name="connsiteX3" fmla="*/ 0 w 328555"/>
                  <a:gd name="connsiteY3" fmla="*/ 328756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6"/>
                    </a:lnTo>
                    <a:lnTo>
                      <a:pt x="0" y="328756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603552C-2081-B254-13A4-7817095037FE}"/>
                </a:ext>
              </a:extLst>
            </p:cNvPr>
            <p:cNvSpPr/>
            <p:nvPr/>
          </p:nvSpPr>
          <p:spPr>
            <a:xfrm>
              <a:off x="502358" y="7415309"/>
              <a:ext cx="986085" cy="164287"/>
            </a:xfrm>
            <a:custGeom>
              <a:avLst/>
              <a:gdLst>
                <a:gd name="connsiteX0" fmla="*/ 0 w 986085"/>
                <a:gd name="connsiteY0" fmla="*/ 0 h 164287"/>
                <a:gd name="connsiteX1" fmla="*/ 986085 w 986085"/>
                <a:gd name="connsiteY1" fmla="*/ 0 h 164287"/>
                <a:gd name="connsiteX2" fmla="*/ 986085 w 986085"/>
                <a:gd name="connsiteY2" fmla="*/ 164287 h 164287"/>
                <a:gd name="connsiteX3" fmla="*/ 0 w 986085"/>
                <a:gd name="connsiteY3" fmla="*/ 164287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6085" h="164287">
                  <a:moveTo>
                    <a:pt x="0" y="0"/>
                  </a:moveTo>
                  <a:lnTo>
                    <a:pt x="986085" y="0"/>
                  </a:lnTo>
                  <a:lnTo>
                    <a:pt x="986085" y="164287"/>
                  </a:lnTo>
                  <a:lnTo>
                    <a:pt x="0" y="164287"/>
                  </a:lnTo>
                  <a:close/>
                </a:path>
              </a:pathLst>
            </a:custGeom>
            <a:solidFill>
              <a:srgbClr val="AAB5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75B225A-7B7B-54E2-DC88-8E0A76AF4A5C}"/>
                </a:ext>
              </a:extLst>
            </p:cNvPr>
            <p:cNvSpPr/>
            <p:nvPr/>
          </p:nvSpPr>
          <p:spPr>
            <a:xfrm>
              <a:off x="2706433" y="2314985"/>
              <a:ext cx="2054304" cy="1834610"/>
            </a:xfrm>
            <a:custGeom>
              <a:avLst/>
              <a:gdLst>
                <a:gd name="connsiteX0" fmla="*/ 2054304 w 2054304"/>
                <a:gd name="connsiteY0" fmla="*/ 1834610 h 1834610"/>
                <a:gd name="connsiteX1" fmla="*/ 0 w 2054304"/>
                <a:gd name="connsiteY1" fmla="*/ 1834610 h 1834610"/>
                <a:gd name="connsiteX2" fmla="*/ 0 w 2054304"/>
                <a:gd name="connsiteY2" fmla="*/ 0 h 1834610"/>
                <a:gd name="connsiteX3" fmla="*/ 2054304 w 2054304"/>
                <a:gd name="connsiteY3" fmla="*/ 0 h 1834610"/>
                <a:gd name="connsiteX4" fmla="*/ 1411329 w 2054304"/>
                <a:gd name="connsiteY4" fmla="*/ 917077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4304" h="1834610">
                  <a:moveTo>
                    <a:pt x="2054304" y="1834610"/>
                  </a:moveTo>
                  <a:lnTo>
                    <a:pt x="0" y="1834610"/>
                  </a:lnTo>
                  <a:lnTo>
                    <a:pt x="0" y="0"/>
                  </a:lnTo>
                  <a:lnTo>
                    <a:pt x="2054304" y="0"/>
                  </a:lnTo>
                  <a:lnTo>
                    <a:pt x="1411329" y="917077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30EFED-907B-C027-9638-B6D3DE186665}"/>
                </a:ext>
              </a:extLst>
            </p:cNvPr>
            <p:cNvSpPr/>
            <p:nvPr/>
          </p:nvSpPr>
          <p:spPr>
            <a:xfrm>
              <a:off x="2706433" y="2314985"/>
              <a:ext cx="843276" cy="1834610"/>
            </a:xfrm>
            <a:custGeom>
              <a:avLst/>
              <a:gdLst>
                <a:gd name="connsiteX0" fmla="*/ 518798 w 843276"/>
                <a:gd name="connsiteY0" fmla="*/ 0 h 1834610"/>
                <a:gd name="connsiteX1" fmla="*/ 0 w 843276"/>
                <a:gd name="connsiteY1" fmla="*/ 0 h 1834610"/>
                <a:gd name="connsiteX2" fmla="*/ 0 w 843276"/>
                <a:gd name="connsiteY2" fmla="*/ 1834610 h 1834610"/>
                <a:gd name="connsiteX3" fmla="*/ 843277 w 843276"/>
                <a:gd name="connsiteY3" fmla="*/ 1834610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3276" h="1834610">
                  <a:moveTo>
                    <a:pt x="518798" y="0"/>
                  </a:moveTo>
                  <a:lnTo>
                    <a:pt x="0" y="0"/>
                  </a:lnTo>
                  <a:lnTo>
                    <a:pt x="0" y="1834610"/>
                  </a:lnTo>
                  <a:lnTo>
                    <a:pt x="843277" y="183461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86CE275-7B9A-00C8-F25E-2D56520321D1}"/>
                </a:ext>
              </a:extLst>
            </p:cNvPr>
            <p:cNvSpPr/>
            <p:nvPr/>
          </p:nvSpPr>
          <p:spPr>
            <a:xfrm>
              <a:off x="1106243" y="1950006"/>
              <a:ext cx="2054304" cy="1834457"/>
            </a:xfrm>
            <a:custGeom>
              <a:avLst/>
              <a:gdLst>
                <a:gd name="connsiteX0" fmla="*/ 0 w 2054304"/>
                <a:gd name="connsiteY0" fmla="*/ 0 h 1834457"/>
                <a:gd name="connsiteX1" fmla="*/ 2054305 w 2054304"/>
                <a:gd name="connsiteY1" fmla="*/ 0 h 1834457"/>
                <a:gd name="connsiteX2" fmla="*/ 2054305 w 2054304"/>
                <a:gd name="connsiteY2" fmla="*/ 1834458 h 1834457"/>
                <a:gd name="connsiteX3" fmla="*/ 0 w 2054304"/>
                <a:gd name="connsiteY3" fmla="*/ 1834458 h 183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304" h="1834457">
                  <a:moveTo>
                    <a:pt x="0" y="0"/>
                  </a:moveTo>
                  <a:lnTo>
                    <a:pt x="2054305" y="0"/>
                  </a:lnTo>
                  <a:lnTo>
                    <a:pt x="2054305" y="1834458"/>
                  </a:lnTo>
                  <a:lnTo>
                    <a:pt x="0" y="183445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03FDA2-B4E6-23F9-E491-D00BEC078394}"/>
                </a:ext>
              </a:extLst>
            </p:cNvPr>
            <p:cNvSpPr/>
            <p:nvPr/>
          </p:nvSpPr>
          <p:spPr>
            <a:xfrm>
              <a:off x="2706433" y="3784426"/>
              <a:ext cx="454113" cy="365350"/>
            </a:xfrm>
            <a:custGeom>
              <a:avLst/>
              <a:gdLst>
                <a:gd name="connsiteX0" fmla="*/ 454114 w 454113"/>
                <a:gd name="connsiteY0" fmla="*/ 0 h 365350"/>
                <a:gd name="connsiteX1" fmla="*/ 0 w 454113"/>
                <a:gd name="connsiteY1" fmla="*/ 0 h 365350"/>
                <a:gd name="connsiteX2" fmla="*/ 0 w 454113"/>
                <a:gd name="connsiteY2" fmla="*/ 365350 h 36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113" h="365350">
                  <a:moveTo>
                    <a:pt x="454114" y="0"/>
                  </a:moveTo>
                  <a:lnTo>
                    <a:pt x="0" y="0"/>
                  </a:lnTo>
                  <a:lnTo>
                    <a:pt x="0" y="36535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207DB5-8EEE-A6B9-FB60-EC1A80D72346}"/>
              </a:ext>
            </a:extLst>
          </p:cNvPr>
          <p:cNvGrpSpPr/>
          <p:nvPr/>
        </p:nvGrpSpPr>
        <p:grpSpPr>
          <a:xfrm>
            <a:off x="4832115" y="1379136"/>
            <a:ext cx="510782" cy="730048"/>
            <a:chOff x="502358" y="1493207"/>
            <a:chExt cx="4258379" cy="6086389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5BF277C-E3A9-301F-3395-D89DDF4F5471}"/>
                </a:ext>
              </a:extLst>
            </p:cNvPr>
            <p:cNvSpPr/>
            <p:nvPr/>
          </p:nvSpPr>
          <p:spPr>
            <a:xfrm>
              <a:off x="884481" y="1821961"/>
              <a:ext cx="221762" cy="5264650"/>
            </a:xfrm>
            <a:custGeom>
              <a:avLst/>
              <a:gdLst>
                <a:gd name="connsiteX0" fmla="*/ 0 w 221761"/>
                <a:gd name="connsiteY0" fmla="*/ 0 h 4054963"/>
                <a:gd name="connsiteX1" fmla="*/ 221761 w 221761"/>
                <a:gd name="connsiteY1" fmla="*/ 0 h 4054963"/>
                <a:gd name="connsiteX2" fmla="*/ 221761 w 221761"/>
                <a:gd name="connsiteY2" fmla="*/ 4054964 h 4054963"/>
                <a:gd name="connsiteX3" fmla="*/ 0 w 221761"/>
                <a:gd name="connsiteY3" fmla="*/ 4054964 h 405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761" h="4054963">
                  <a:moveTo>
                    <a:pt x="0" y="0"/>
                  </a:moveTo>
                  <a:lnTo>
                    <a:pt x="221761" y="0"/>
                  </a:lnTo>
                  <a:lnTo>
                    <a:pt x="221761" y="4054964"/>
                  </a:lnTo>
                  <a:lnTo>
                    <a:pt x="0" y="4054964"/>
                  </a:lnTo>
                  <a:close/>
                </a:path>
              </a:pathLst>
            </a:custGeom>
            <a:solidFill>
              <a:srgbClr val="E6EA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8" name="Graphic 17">
              <a:extLst>
                <a:ext uri="{FF2B5EF4-FFF2-40B4-BE49-F238E27FC236}">
                  <a16:creationId xmlns:a16="http://schemas.microsoft.com/office/drawing/2014/main" id="{03C1F2B7-8FE0-1854-025E-2CEE71F64ECE}"/>
                </a:ext>
              </a:extLst>
            </p:cNvPr>
            <p:cNvGrpSpPr/>
            <p:nvPr/>
          </p:nvGrpSpPr>
          <p:grpSpPr>
            <a:xfrm>
              <a:off x="831094" y="1493207"/>
              <a:ext cx="328555" cy="5922160"/>
              <a:chOff x="4295565" y="990600"/>
              <a:chExt cx="328555" cy="5922160"/>
            </a:xfrm>
            <a:solidFill>
              <a:srgbClr val="CDD3DA"/>
            </a:solidFill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C269C4C-E16A-D6BF-3F80-2B66A35AD151}"/>
                  </a:ext>
                </a:extLst>
              </p:cNvPr>
              <p:cNvSpPr/>
              <p:nvPr/>
            </p:nvSpPr>
            <p:spPr>
              <a:xfrm>
                <a:off x="4295565" y="990600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5 h 328755"/>
                  <a:gd name="connsiteX3" fmla="*/ 0 w 328555"/>
                  <a:gd name="connsiteY3" fmla="*/ 328755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5"/>
                    </a:lnTo>
                    <a:lnTo>
                      <a:pt x="0" y="328755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B5BE5B1-0B4A-DC23-5AF4-5F893E4F3C0C}"/>
                  </a:ext>
                </a:extLst>
              </p:cNvPr>
              <p:cNvSpPr/>
              <p:nvPr/>
            </p:nvSpPr>
            <p:spPr>
              <a:xfrm>
                <a:off x="4295565" y="6584005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6 h 328755"/>
                  <a:gd name="connsiteX3" fmla="*/ 0 w 328555"/>
                  <a:gd name="connsiteY3" fmla="*/ 328756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6"/>
                    </a:lnTo>
                    <a:lnTo>
                      <a:pt x="0" y="328756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2777C49-D6AA-F9A7-E417-2897FBBCEE86}"/>
                </a:ext>
              </a:extLst>
            </p:cNvPr>
            <p:cNvSpPr/>
            <p:nvPr/>
          </p:nvSpPr>
          <p:spPr>
            <a:xfrm>
              <a:off x="502358" y="7415309"/>
              <a:ext cx="986085" cy="164287"/>
            </a:xfrm>
            <a:custGeom>
              <a:avLst/>
              <a:gdLst>
                <a:gd name="connsiteX0" fmla="*/ 0 w 986085"/>
                <a:gd name="connsiteY0" fmla="*/ 0 h 164287"/>
                <a:gd name="connsiteX1" fmla="*/ 986085 w 986085"/>
                <a:gd name="connsiteY1" fmla="*/ 0 h 164287"/>
                <a:gd name="connsiteX2" fmla="*/ 986085 w 986085"/>
                <a:gd name="connsiteY2" fmla="*/ 164287 h 164287"/>
                <a:gd name="connsiteX3" fmla="*/ 0 w 986085"/>
                <a:gd name="connsiteY3" fmla="*/ 164287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6085" h="164287">
                  <a:moveTo>
                    <a:pt x="0" y="0"/>
                  </a:moveTo>
                  <a:lnTo>
                    <a:pt x="986085" y="0"/>
                  </a:lnTo>
                  <a:lnTo>
                    <a:pt x="986085" y="164287"/>
                  </a:lnTo>
                  <a:lnTo>
                    <a:pt x="0" y="164287"/>
                  </a:lnTo>
                  <a:close/>
                </a:path>
              </a:pathLst>
            </a:custGeom>
            <a:solidFill>
              <a:srgbClr val="AAB5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F338B7E-B222-A40B-523C-6921A935B13E}"/>
                </a:ext>
              </a:extLst>
            </p:cNvPr>
            <p:cNvSpPr/>
            <p:nvPr/>
          </p:nvSpPr>
          <p:spPr>
            <a:xfrm>
              <a:off x="2706433" y="2314985"/>
              <a:ext cx="2054304" cy="1834610"/>
            </a:xfrm>
            <a:custGeom>
              <a:avLst/>
              <a:gdLst>
                <a:gd name="connsiteX0" fmla="*/ 2054304 w 2054304"/>
                <a:gd name="connsiteY0" fmla="*/ 1834610 h 1834610"/>
                <a:gd name="connsiteX1" fmla="*/ 0 w 2054304"/>
                <a:gd name="connsiteY1" fmla="*/ 1834610 h 1834610"/>
                <a:gd name="connsiteX2" fmla="*/ 0 w 2054304"/>
                <a:gd name="connsiteY2" fmla="*/ 0 h 1834610"/>
                <a:gd name="connsiteX3" fmla="*/ 2054304 w 2054304"/>
                <a:gd name="connsiteY3" fmla="*/ 0 h 1834610"/>
                <a:gd name="connsiteX4" fmla="*/ 1411329 w 2054304"/>
                <a:gd name="connsiteY4" fmla="*/ 917077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4304" h="1834610">
                  <a:moveTo>
                    <a:pt x="2054304" y="1834610"/>
                  </a:moveTo>
                  <a:lnTo>
                    <a:pt x="0" y="1834610"/>
                  </a:lnTo>
                  <a:lnTo>
                    <a:pt x="0" y="0"/>
                  </a:lnTo>
                  <a:lnTo>
                    <a:pt x="2054304" y="0"/>
                  </a:lnTo>
                  <a:lnTo>
                    <a:pt x="1411329" y="917077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ACB0C70-8036-4B8B-19CA-E457F48C0034}"/>
                </a:ext>
              </a:extLst>
            </p:cNvPr>
            <p:cNvSpPr/>
            <p:nvPr/>
          </p:nvSpPr>
          <p:spPr>
            <a:xfrm>
              <a:off x="2706433" y="2314985"/>
              <a:ext cx="843276" cy="1834610"/>
            </a:xfrm>
            <a:custGeom>
              <a:avLst/>
              <a:gdLst>
                <a:gd name="connsiteX0" fmla="*/ 518798 w 843276"/>
                <a:gd name="connsiteY0" fmla="*/ 0 h 1834610"/>
                <a:gd name="connsiteX1" fmla="*/ 0 w 843276"/>
                <a:gd name="connsiteY1" fmla="*/ 0 h 1834610"/>
                <a:gd name="connsiteX2" fmla="*/ 0 w 843276"/>
                <a:gd name="connsiteY2" fmla="*/ 1834610 h 1834610"/>
                <a:gd name="connsiteX3" fmla="*/ 843277 w 843276"/>
                <a:gd name="connsiteY3" fmla="*/ 1834610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3276" h="1834610">
                  <a:moveTo>
                    <a:pt x="518798" y="0"/>
                  </a:moveTo>
                  <a:lnTo>
                    <a:pt x="0" y="0"/>
                  </a:lnTo>
                  <a:lnTo>
                    <a:pt x="0" y="1834610"/>
                  </a:lnTo>
                  <a:lnTo>
                    <a:pt x="843277" y="183461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9CC0C44-4D21-29FB-0F6D-A8A4F310FD61}"/>
                </a:ext>
              </a:extLst>
            </p:cNvPr>
            <p:cNvSpPr/>
            <p:nvPr/>
          </p:nvSpPr>
          <p:spPr>
            <a:xfrm>
              <a:off x="1106243" y="1950006"/>
              <a:ext cx="2054304" cy="1834457"/>
            </a:xfrm>
            <a:custGeom>
              <a:avLst/>
              <a:gdLst>
                <a:gd name="connsiteX0" fmla="*/ 0 w 2054304"/>
                <a:gd name="connsiteY0" fmla="*/ 0 h 1834457"/>
                <a:gd name="connsiteX1" fmla="*/ 2054305 w 2054304"/>
                <a:gd name="connsiteY1" fmla="*/ 0 h 1834457"/>
                <a:gd name="connsiteX2" fmla="*/ 2054305 w 2054304"/>
                <a:gd name="connsiteY2" fmla="*/ 1834458 h 1834457"/>
                <a:gd name="connsiteX3" fmla="*/ 0 w 2054304"/>
                <a:gd name="connsiteY3" fmla="*/ 1834458 h 183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304" h="1834457">
                  <a:moveTo>
                    <a:pt x="0" y="0"/>
                  </a:moveTo>
                  <a:lnTo>
                    <a:pt x="2054305" y="0"/>
                  </a:lnTo>
                  <a:lnTo>
                    <a:pt x="2054305" y="1834458"/>
                  </a:lnTo>
                  <a:lnTo>
                    <a:pt x="0" y="183445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1281C23-BD6A-F8FB-82FD-62EDA0B4D720}"/>
                </a:ext>
              </a:extLst>
            </p:cNvPr>
            <p:cNvSpPr/>
            <p:nvPr/>
          </p:nvSpPr>
          <p:spPr>
            <a:xfrm>
              <a:off x="2706433" y="3784426"/>
              <a:ext cx="454113" cy="365350"/>
            </a:xfrm>
            <a:custGeom>
              <a:avLst/>
              <a:gdLst>
                <a:gd name="connsiteX0" fmla="*/ 454114 w 454113"/>
                <a:gd name="connsiteY0" fmla="*/ 0 h 365350"/>
                <a:gd name="connsiteX1" fmla="*/ 0 w 454113"/>
                <a:gd name="connsiteY1" fmla="*/ 0 h 365350"/>
                <a:gd name="connsiteX2" fmla="*/ 0 w 454113"/>
                <a:gd name="connsiteY2" fmla="*/ 365350 h 36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113" h="365350">
                  <a:moveTo>
                    <a:pt x="454114" y="0"/>
                  </a:moveTo>
                  <a:lnTo>
                    <a:pt x="0" y="0"/>
                  </a:lnTo>
                  <a:lnTo>
                    <a:pt x="0" y="36535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A3260A9-4999-9959-3060-393FD8DFE08E}"/>
              </a:ext>
            </a:extLst>
          </p:cNvPr>
          <p:cNvGrpSpPr/>
          <p:nvPr/>
        </p:nvGrpSpPr>
        <p:grpSpPr>
          <a:xfrm>
            <a:off x="6326405" y="2109332"/>
            <a:ext cx="510782" cy="730048"/>
            <a:chOff x="502358" y="1493207"/>
            <a:chExt cx="4258379" cy="6086389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1A5BEB0-8721-B4FD-77EA-D447CF8A19EF}"/>
                </a:ext>
              </a:extLst>
            </p:cNvPr>
            <p:cNvSpPr/>
            <p:nvPr/>
          </p:nvSpPr>
          <p:spPr>
            <a:xfrm>
              <a:off x="884481" y="1821961"/>
              <a:ext cx="221762" cy="5264650"/>
            </a:xfrm>
            <a:custGeom>
              <a:avLst/>
              <a:gdLst>
                <a:gd name="connsiteX0" fmla="*/ 0 w 221761"/>
                <a:gd name="connsiteY0" fmla="*/ 0 h 4054963"/>
                <a:gd name="connsiteX1" fmla="*/ 221761 w 221761"/>
                <a:gd name="connsiteY1" fmla="*/ 0 h 4054963"/>
                <a:gd name="connsiteX2" fmla="*/ 221761 w 221761"/>
                <a:gd name="connsiteY2" fmla="*/ 4054964 h 4054963"/>
                <a:gd name="connsiteX3" fmla="*/ 0 w 221761"/>
                <a:gd name="connsiteY3" fmla="*/ 4054964 h 405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761" h="4054963">
                  <a:moveTo>
                    <a:pt x="0" y="0"/>
                  </a:moveTo>
                  <a:lnTo>
                    <a:pt x="221761" y="0"/>
                  </a:lnTo>
                  <a:lnTo>
                    <a:pt x="221761" y="4054964"/>
                  </a:lnTo>
                  <a:lnTo>
                    <a:pt x="0" y="4054964"/>
                  </a:lnTo>
                  <a:close/>
                </a:path>
              </a:pathLst>
            </a:custGeom>
            <a:solidFill>
              <a:srgbClr val="E6EA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8" name="Graphic 17">
              <a:extLst>
                <a:ext uri="{FF2B5EF4-FFF2-40B4-BE49-F238E27FC236}">
                  <a16:creationId xmlns:a16="http://schemas.microsoft.com/office/drawing/2014/main" id="{BE60384F-27E1-5989-BAD4-1BFFEF622D96}"/>
                </a:ext>
              </a:extLst>
            </p:cNvPr>
            <p:cNvGrpSpPr/>
            <p:nvPr/>
          </p:nvGrpSpPr>
          <p:grpSpPr>
            <a:xfrm>
              <a:off x="831094" y="1493207"/>
              <a:ext cx="328555" cy="5922160"/>
              <a:chOff x="4295565" y="990600"/>
              <a:chExt cx="328555" cy="5922160"/>
            </a:xfrm>
            <a:solidFill>
              <a:srgbClr val="CDD3DA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A699892-EF2A-E49F-42B1-A2E386908C8E}"/>
                  </a:ext>
                </a:extLst>
              </p:cNvPr>
              <p:cNvSpPr/>
              <p:nvPr/>
            </p:nvSpPr>
            <p:spPr>
              <a:xfrm>
                <a:off x="4295565" y="990600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5 h 328755"/>
                  <a:gd name="connsiteX3" fmla="*/ 0 w 328555"/>
                  <a:gd name="connsiteY3" fmla="*/ 328755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5"/>
                    </a:lnTo>
                    <a:lnTo>
                      <a:pt x="0" y="328755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E0E5FE51-4E06-EDC4-623F-E12AA5642F8F}"/>
                  </a:ext>
                </a:extLst>
              </p:cNvPr>
              <p:cNvSpPr/>
              <p:nvPr/>
            </p:nvSpPr>
            <p:spPr>
              <a:xfrm>
                <a:off x="4295565" y="6584005"/>
                <a:ext cx="328555" cy="328755"/>
              </a:xfrm>
              <a:custGeom>
                <a:avLst/>
                <a:gdLst>
                  <a:gd name="connsiteX0" fmla="*/ 0 w 328555"/>
                  <a:gd name="connsiteY0" fmla="*/ 0 h 328755"/>
                  <a:gd name="connsiteX1" fmla="*/ 328555 w 328555"/>
                  <a:gd name="connsiteY1" fmla="*/ 0 h 328755"/>
                  <a:gd name="connsiteX2" fmla="*/ 328555 w 328555"/>
                  <a:gd name="connsiteY2" fmla="*/ 328756 h 328755"/>
                  <a:gd name="connsiteX3" fmla="*/ 0 w 328555"/>
                  <a:gd name="connsiteY3" fmla="*/ 328756 h 328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8555" h="328755">
                    <a:moveTo>
                      <a:pt x="0" y="0"/>
                    </a:moveTo>
                    <a:lnTo>
                      <a:pt x="328555" y="0"/>
                    </a:lnTo>
                    <a:lnTo>
                      <a:pt x="328555" y="328756"/>
                    </a:lnTo>
                    <a:lnTo>
                      <a:pt x="0" y="328756"/>
                    </a:lnTo>
                    <a:close/>
                  </a:path>
                </a:pathLst>
              </a:custGeom>
              <a:solidFill>
                <a:srgbClr val="CDD3D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5EA606B-3B61-1687-CFC2-46BB18C8AF7B}"/>
                </a:ext>
              </a:extLst>
            </p:cNvPr>
            <p:cNvSpPr/>
            <p:nvPr/>
          </p:nvSpPr>
          <p:spPr>
            <a:xfrm>
              <a:off x="502358" y="7415309"/>
              <a:ext cx="986085" cy="164287"/>
            </a:xfrm>
            <a:custGeom>
              <a:avLst/>
              <a:gdLst>
                <a:gd name="connsiteX0" fmla="*/ 0 w 986085"/>
                <a:gd name="connsiteY0" fmla="*/ 0 h 164287"/>
                <a:gd name="connsiteX1" fmla="*/ 986085 w 986085"/>
                <a:gd name="connsiteY1" fmla="*/ 0 h 164287"/>
                <a:gd name="connsiteX2" fmla="*/ 986085 w 986085"/>
                <a:gd name="connsiteY2" fmla="*/ 164287 h 164287"/>
                <a:gd name="connsiteX3" fmla="*/ 0 w 986085"/>
                <a:gd name="connsiteY3" fmla="*/ 164287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6085" h="164287">
                  <a:moveTo>
                    <a:pt x="0" y="0"/>
                  </a:moveTo>
                  <a:lnTo>
                    <a:pt x="986085" y="0"/>
                  </a:lnTo>
                  <a:lnTo>
                    <a:pt x="986085" y="164287"/>
                  </a:lnTo>
                  <a:lnTo>
                    <a:pt x="0" y="164287"/>
                  </a:lnTo>
                  <a:close/>
                </a:path>
              </a:pathLst>
            </a:custGeom>
            <a:solidFill>
              <a:srgbClr val="AAB5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1848ADF-384C-5B86-74B9-708C21693721}"/>
                </a:ext>
              </a:extLst>
            </p:cNvPr>
            <p:cNvSpPr/>
            <p:nvPr/>
          </p:nvSpPr>
          <p:spPr>
            <a:xfrm>
              <a:off x="2706433" y="2314985"/>
              <a:ext cx="2054304" cy="1834610"/>
            </a:xfrm>
            <a:custGeom>
              <a:avLst/>
              <a:gdLst>
                <a:gd name="connsiteX0" fmla="*/ 2054304 w 2054304"/>
                <a:gd name="connsiteY0" fmla="*/ 1834610 h 1834610"/>
                <a:gd name="connsiteX1" fmla="*/ 0 w 2054304"/>
                <a:gd name="connsiteY1" fmla="*/ 1834610 h 1834610"/>
                <a:gd name="connsiteX2" fmla="*/ 0 w 2054304"/>
                <a:gd name="connsiteY2" fmla="*/ 0 h 1834610"/>
                <a:gd name="connsiteX3" fmla="*/ 2054304 w 2054304"/>
                <a:gd name="connsiteY3" fmla="*/ 0 h 1834610"/>
                <a:gd name="connsiteX4" fmla="*/ 1411329 w 2054304"/>
                <a:gd name="connsiteY4" fmla="*/ 917077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4304" h="1834610">
                  <a:moveTo>
                    <a:pt x="2054304" y="1834610"/>
                  </a:moveTo>
                  <a:lnTo>
                    <a:pt x="0" y="1834610"/>
                  </a:lnTo>
                  <a:lnTo>
                    <a:pt x="0" y="0"/>
                  </a:lnTo>
                  <a:lnTo>
                    <a:pt x="2054304" y="0"/>
                  </a:lnTo>
                  <a:lnTo>
                    <a:pt x="1411329" y="917077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95C2298-BC87-26A3-27D0-D946A621C0E4}"/>
                </a:ext>
              </a:extLst>
            </p:cNvPr>
            <p:cNvSpPr/>
            <p:nvPr/>
          </p:nvSpPr>
          <p:spPr>
            <a:xfrm>
              <a:off x="2706433" y="2314985"/>
              <a:ext cx="843276" cy="1834610"/>
            </a:xfrm>
            <a:custGeom>
              <a:avLst/>
              <a:gdLst>
                <a:gd name="connsiteX0" fmla="*/ 518798 w 843276"/>
                <a:gd name="connsiteY0" fmla="*/ 0 h 1834610"/>
                <a:gd name="connsiteX1" fmla="*/ 0 w 843276"/>
                <a:gd name="connsiteY1" fmla="*/ 0 h 1834610"/>
                <a:gd name="connsiteX2" fmla="*/ 0 w 843276"/>
                <a:gd name="connsiteY2" fmla="*/ 1834610 h 1834610"/>
                <a:gd name="connsiteX3" fmla="*/ 843277 w 843276"/>
                <a:gd name="connsiteY3" fmla="*/ 1834610 h 183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3276" h="1834610">
                  <a:moveTo>
                    <a:pt x="518798" y="0"/>
                  </a:moveTo>
                  <a:lnTo>
                    <a:pt x="0" y="0"/>
                  </a:lnTo>
                  <a:lnTo>
                    <a:pt x="0" y="1834610"/>
                  </a:lnTo>
                  <a:lnTo>
                    <a:pt x="843277" y="183461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D76BAA1-A5D0-94C1-244F-BFBFCC2AE35A}"/>
                </a:ext>
              </a:extLst>
            </p:cNvPr>
            <p:cNvSpPr/>
            <p:nvPr/>
          </p:nvSpPr>
          <p:spPr>
            <a:xfrm>
              <a:off x="1106243" y="1950006"/>
              <a:ext cx="2054304" cy="1834457"/>
            </a:xfrm>
            <a:custGeom>
              <a:avLst/>
              <a:gdLst>
                <a:gd name="connsiteX0" fmla="*/ 0 w 2054304"/>
                <a:gd name="connsiteY0" fmla="*/ 0 h 1834457"/>
                <a:gd name="connsiteX1" fmla="*/ 2054305 w 2054304"/>
                <a:gd name="connsiteY1" fmla="*/ 0 h 1834457"/>
                <a:gd name="connsiteX2" fmla="*/ 2054305 w 2054304"/>
                <a:gd name="connsiteY2" fmla="*/ 1834458 h 1834457"/>
                <a:gd name="connsiteX3" fmla="*/ 0 w 2054304"/>
                <a:gd name="connsiteY3" fmla="*/ 1834458 h 183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304" h="1834457">
                  <a:moveTo>
                    <a:pt x="0" y="0"/>
                  </a:moveTo>
                  <a:lnTo>
                    <a:pt x="2054305" y="0"/>
                  </a:lnTo>
                  <a:lnTo>
                    <a:pt x="2054305" y="1834458"/>
                  </a:lnTo>
                  <a:lnTo>
                    <a:pt x="0" y="1834458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D9F9E29-5073-C2BA-7C5F-01882D60091A}"/>
                </a:ext>
              </a:extLst>
            </p:cNvPr>
            <p:cNvSpPr/>
            <p:nvPr/>
          </p:nvSpPr>
          <p:spPr>
            <a:xfrm>
              <a:off x="2706433" y="3784426"/>
              <a:ext cx="454113" cy="365350"/>
            </a:xfrm>
            <a:custGeom>
              <a:avLst/>
              <a:gdLst>
                <a:gd name="connsiteX0" fmla="*/ 454114 w 454113"/>
                <a:gd name="connsiteY0" fmla="*/ 0 h 365350"/>
                <a:gd name="connsiteX1" fmla="*/ 0 w 454113"/>
                <a:gd name="connsiteY1" fmla="*/ 0 h 365350"/>
                <a:gd name="connsiteX2" fmla="*/ 0 w 454113"/>
                <a:gd name="connsiteY2" fmla="*/ 365350 h 36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113" h="365350">
                  <a:moveTo>
                    <a:pt x="454114" y="0"/>
                  </a:moveTo>
                  <a:lnTo>
                    <a:pt x="0" y="0"/>
                  </a:lnTo>
                  <a:lnTo>
                    <a:pt x="0" y="365350"/>
                  </a:lnTo>
                  <a:close/>
                </a:path>
              </a:pathLst>
            </a:custGeom>
            <a:solidFill>
              <a:srgbClr val="0C233C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61" name="Text 0">
            <a:extLst>
              <a:ext uri="{FF2B5EF4-FFF2-40B4-BE49-F238E27FC236}">
                <a16:creationId xmlns:a16="http://schemas.microsoft.com/office/drawing/2014/main" id="{BB96AB56-2B71-FEED-E771-EE1605776842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ROADMAP</a:t>
            </a:r>
          </a:p>
        </p:txBody>
      </p:sp>
      <p:sp>
        <p:nvSpPr>
          <p:cNvPr id="62" name="Text 1">
            <a:extLst>
              <a:ext uri="{FF2B5EF4-FFF2-40B4-BE49-F238E27FC236}">
                <a16:creationId xmlns:a16="http://schemas.microsoft.com/office/drawing/2014/main" id="{9FEB9D84-8013-B761-128D-9F8A497310E5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Mission Horizons to 2047</a:t>
            </a:r>
            <a:endParaRPr lang="en-US" sz="2400"/>
          </a:p>
        </p:txBody>
      </p:sp>
      <p:sp>
        <p:nvSpPr>
          <p:cNvPr id="63" name="Text 7">
            <a:extLst>
              <a:ext uri="{FF2B5EF4-FFF2-40B4-BE49-F238E27FC236}">
                <a16:creationId xmlns:a16="http://schemas.microsoft.com/office/drawing/2014/main" id="{8DD24B28-A1EC-6149-1664-FF120215CFC9}"/>
              </a:ext>
            </a:extLst>
          </p:cNvPr>
          <p:cNvSpPr/>
          <p:nvPr/>
        </p:nvSpPr>
        <p:spPr>
          <a:xfrm>
            <a:off x="1398465" y="4244521"/>
            <a:ext cx="3582611" cy="4941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Year Action Plan</a:t>
            </a:r>
            <a:endParaRPr lang="en-US" sz="1600" dirty="0"/>
          </a:p>
        </p:txBody>
      </p:sp>
      <p:sp>
        <p:nvSpPr>
          <p:cNvPr id="64" name="Text 13">
            <a:extLst>
              <a:ext uri="{FF2B5EF4-FFF2-40B4-BE49-F238E27FC236}">
                <a16:creationId xmlns:a16="http://schemas.microsoft.com/office/drawing/2014/main" id="{3F8B3ED8-98A3-C5D2-C9ED-7A8EB64C02FD}"/>
              </a:ext>
            </a:extLst>
          </p:cNvPr>
          <p:cNvSpPr/>
          <p:nvPr/>
        </p:nvSpPr>
        <p:spPr>
          <a:xfrm>
            <a:off x="8522758" y="3421560"/>
            <a:ext cx="3527661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the Raw-Water Base</a:t>
            </a:r>
            <a:endParaRPr lang="en-US" sz="1600"/>
          </a:p>
        </p:txBody>
      </p:sp>
      <p:sp>
        <p:nvSpPr>
          <p:cNvPr id="65" name="Text 19">
            <a:extLst>
              <a:ext uri="{FF2B5EF4-FFF2-40B4-BE49-F238E27FC236}">
                <a16:creationId xmlns:a16="http://schemas.microsoft.com/office/drawing/2014/main" id="{DB5A050C-BABA-4155-6792-7C080BCCE747}"/>
              </a:ext>
            </a:extLst>
          </p:cNvPr>
          <p:cNvSpPr/>
          <p:nvPr/>
        </p:nvSpPr>
        <p:spPr>
          <a:xfrm>
            <a:off x="6694111" y="2086807"/>
            <a:ext cx="3016627" cy="4150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Water Security</a:t>
            </a:r>
            <a:endParaRPr lang="en-US" sz="1600"/>
          </a:p>
        </p:txBody>
      </p:sp>
      <p:sp>
        <p:nvSpPr>
          <p:cNvPr id="66" name="Text 25">
            <a:extLst>
              <a:ext uri="{FF2B5EF4-FFF2-40B4-BE49-F238E27FC236}">
                <a16:creationId xmlns:a16="http://schemas.microsoft.com/office/drawing/2014/main" id="{E3D9799E-C083-C124-27E1-C8A208998B04}"/>
              </a:ext>
            </a:extLst>
          </p:cNvPr>
          <p:cNvSpPr/>
          <p:nvPr/>
        </p:nvSpPr>
        <p:spPr>
          <a:xfrm>
            <a:off x="2434132" y="1408589"/>
            <a:ext cx="2286000" cy="3644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Water-Secure Delhi</a:t>
            </a:r>
            <a:endParaRPr lang="en-US" sz="16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18F71AD-D0EE-60D3-F372-B9EF96E6F24F}"/>
              </a:ext>
            </a:extLst>
          </p:cNvPr>
          <p:cNvSpPr txBox="1"/>
          <p:nvPr/>
        </p:nvSpPr>
        <p:spPr>
          <a:xfrm>
            <a:off x="365760" y="4709110"/>
            <a:ext cx="5730240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Commissioning of Chandrawal new and Dwarka WTP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on 235 MGD New WTPs + 32.8 MGD groundwater + raw water augmentation;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SCADA coverage of WTPs + primary UGR/BPS real time monitoring;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DMA coverage ~25% of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Munak–Haiderpur conveyance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~30% NRW, 50% SCADA Coverage, ICCC operational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E191A18-061E-B612-C028-F193D2AEB9DC}"/>
              </a:ext>
            </a:extLst>
          </p:cNvPr>
          <p:cNvSpPr txBox="1"/>
          <p:nvPr/>
        </p:nvSpPr>
        <p:spPr>
          <a:xfrm>
            <a:off x="8502614" y="4029720"/>
            <a:ext cx="3427964" cy="23365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Commissioning of </a:t>
            </a:r>
            <a:r>
              <a:rPr lang="en-GB" sz="160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Lakhwar</a:t>
            </a:r>
            <a:r>
              <a:rPr lang="en-GB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, </a:t>
            </a:r>
            <a:r>
              <a:rPr lang="en-GB" sz="160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Renukaji</a:t>
            </a:r>
            <a:r>
              <a:rPr lang="en-GB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&amp; </a:t>
            </a:r>
            <a:r>
              <a:rPr lang="en-GB" sz="160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Kishau</a:t>
            </a:r>
            <a:r>
              <a:rPr lang="en-GB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upstream storage dams.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Scaling up of smart metering, DMA and SCADA coverage.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Commission the ICCC.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~25% NRW, ~80% SCADA Coverage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C9F2903-F436-2BAB-B920-3173C389B7C1}"/>
              </a:ext>
            </a:extLst>
          </p:cNvPr>
          <p:cNvSpPr txBox="1"/>
          <p:nvPr/>
        </p:nvSpPr>
        <p:spPr>
          <a:xfrm>
            <a:off x="7023641" y="2406347"/>
            <a:ext cx="4144983" cy="11054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Expanding DMA  and smart metering coverage across ~90% of the network.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~18% NRW, 95% SCADA Coverage</a:t>
            </a:r>
          </a:p>
          <a:p>
            <a:pPr>
              <a:lnSpc>
                <a:spcPct val="120000"/>
              </a:lnSpc>
            </a:pPr>
            <a:endParaRPr lang="en-US" sz="160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1F0BF43-08D9-C676-60A2-398D70B8A932}"/>
              </a:ext>
            </a:extLst>
          </p:cNvPr>
          <p:cNvSpPr txBox="1"/>
          <p:nvPr/>
        </p:nvSpPr>
        <p:spPr>
          <a:xfrm>
            <a:off x="723902" y="1746602"/>
            <a:ext cx="424201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Universal 24×7 water supply.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15% NRW.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22,938 kms pipeline network coverage.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100% SCADA Coverage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9A78A3F-7E73-76E4-715D-6C1A01CE66A2}"/>
              </a:ext>
            </a:extLst>
          </p:cNvPr>
          <p:cNvSpPr txBox="1"/>
          <p:nvPr/>
        </p:nvSpPr>
        <p:spPr>
          <a:xfrm>
            <a:off x="6033008" y="4682275"/>
            <a:ext cx="1502480" cy="3519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GB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9A6A09-DB49-D687-1A6A-36D525331EBC}"/>
              </a:ext>
            </a:extLst>
          </p:cNvPr>
          <p:cNvSpPr txBox="1"/>
          <p:nvPr/>
        </p:nvSpPr>
        <p:spPr>
          <a:xfrm>
            <a:off x="7296717" y="3904019"/>
            <a:ext cx="910506" cy="3519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GB"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2037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C2ED88A-456A-F0A2-529D-43E74CC014F4}"/>
              </a:ext>
            </a:extLst>
          </p:cNvPr>
          <p:cNvSpPr txBox="1"/>
          <p:nvPr/>
        </p:nvSpPr>
        <p:spPr>
          <a:xfrm>
            <a:off x="5340519" y="2360784"/>
            <a:ext cx="910506" cy="3519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GB"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9A99A80-9CC8-D69A-3C5C-948E95CE96DF}"/>
              </a:ext>
            </a:extLst>
          </p:cNvPr>
          <p:cNvSpPr txBox="1"/>
          <p:nvPr/>
        </p:nvSpPr>
        <p:spPr>
          <a:xfrm>
            <a:off x="5419973" y="1570624"/>
            <a:ext cx="910506" cy="3519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GB"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2047</a:t>
            </a:r>
          </a:p>
        </p:txBody>
      </p:sp>
    </p:spTree>
    <p:extLst>
      <p:ext uri="{BB962C8B-B14F-4D97-AF65-F5344CB8AC3E}">
        <p14:creationId xmlns:p14="http://schemas.microsoft.com/office/powerpoint/2010/main" val="99747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>
            <a:extLst>
              <a:ext uri="{FF2B5EF4-FFF2-40B4-BE49-F238E27FC236}">
                <a16:creationId xmlns:a16="http://schemas.microsoft.com/office/drawing/2014/main" id="{B86F0AA3-456F-5565-0DB0-7FA1247F7A44}"/>
              </a:ext>
            </a:extLst>
          </p:cNvPr>
          <p:cNvSpPr/>
          <p:nvPr/>
        </p:nvSpPr>
        <p:spPr>
          <a:xfrm>
            <a:off x="502920" y="3200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kern="0" spc="20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LEARNING FROM OTHERS</a:t>
            </a:r>
          </a:p>
        </p:txBody>
      </p:sp>
      <p:sp>
        <p:nvSpPr>
          <p:cNvPr id="57" name="Text 1">
            <a:extLst>
              <a:ext uri="{FF2B5EF4-FFF2-40B4-BE49-F238E27FC236}">
                <a16:creationId xmlns:a16="http://schemas.microsoft.com/office/drawing/2014/main" id="{1B108FD6-5B3E-7611-6932-906A9235A306}"/>
              </a:ext>
            </a:extLst>
          </p:cNvPr>
          <p:cNvSpPr/>
          <p:nvPr/>
        </p:nvSpPr>
        <p:spPr>
          <a:xfrm>
            <a:off x="502920" y="59436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Practices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9D6811-A3EF-13FE-B3B1-410CBC936CE8}"/>
              </a:ext>
            </a:extLst>
          </p:cNvPr>
          <p:cNvSpPr txBox="1"/>
          <p:nvPr/>
        </p:nvSpPr>
        <p:spPr>
          <a:xfrm>
            <a:off x="572365" y="1322385"/>
            <a:ext cx="2076406" cy="21066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180000" tIns="720000" rIns="180000" bIns="18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India's first fully private, 24x7 water supply city.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D09038-71F5-04CE-7072-B33E4B893890}"/>
              </a:ext>
            </a:extLst>
          </p:cNvPr>
          <p:cNvSpPr txBox="1"/>
          <p:nvPr/>
        </p:nvSpPr>
        <p:spPr>
          <a:xfrm>
            <a:off x="2815081" y="1322387"/>
            <a:ext cx="2076406" cy="21066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180000" tIns="720000" rIns="180000" bIns="18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Real-time water quality checks build public trust in tap water.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21B72A-F908-945B-0B7F-D749A5BCC10D}"/>
              </a:ext>
            </a:extLst>
          </p:cNvPr>
          <p:cNvSpPr txBox="1"/>
          <p:nvPr/>
        </p:nvSpPr>
        <p:spPr>
          <a:xfrm>
            <a:off x="5057797" y="1322386"/>
            <a:ext cx="2076406" cy="21066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180000" tIns="720000" rIns="180000" bIns="18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Turns used water into clean supply through NEWater recycling.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3DE780-2BCA-961B-A41B-BAEAEBD693BD}"/>
              </a:ext>
            </a:extLst>
          </p:cNvPr>
          <p:cNvSpPr txBox="1"/>
          <p:nvPr/>
        </p:nvSpPr>
        <p:spPr>
          <a:xfrm>
            <a:off x="7300513" y="1322388"/>
            <a:ext cx="2076406" cy="21066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180000" tIns="720000" rIns="180000" bIns="18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Steady pipe upkeep and leak detection cut water loss for decades.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778782-0DBB-48C8-22B8-0A836A8B642E}"/>
              </a:ext>
            </a:extLst>
          </p:cNvPr>
          <p:cNvSpPr txBox="1"/>
          <p:nvPr/>
        </p:nvSpPr>
        <p:spPr>
          <a:xfrm>
            <a:off x="9543229" y="1322386"/>
            <a:ext cx="2076406" cy="21066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180000" tIns="720000" rIns="180000" bIns="180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Smart sensors predict and fix pipe failures before they happen.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FB6A64-CC40-987F-5FFB-DBE6C8518C41}"/>
              </a:ext>
            </a:extLst>
          </p:cNvPr>
          <p:cNvSpPr/>
          <p:nvPr/>
        </p:nvSpPr>
        <p:spPr>
          <a:xfrm>
            <a:off x="2815081" y="1457325"/>
            <a:ext cx="2076406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Puri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BBBFC5-8FD2-31B8-F1EF-D0FCE1CFA169}"/>
              </a:ext>
            </a:extLst>
          </p:cNvPr>
          <p:cNvSpPr/>
          <p:nvPr/>
        </p:nvSpPr>
        <p:spPr>
          <a:xfrm>
            <a:off x="5066026" y="1466850"/>
            <a:ext cx="2076406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Singapore (PUB)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46707F-F558-4E62-2AE6-CD97C0DB9188}"/>
              </a:ext>
            </a:extLst>
          </p:cNvPr>
          <p:cNvSpPr/>
          <p:nvPr/>
        </p:nvSpPr>
        <p:spPr>
          <a:xfrm>
            <a:off x="7284055" y="1466850"/>
            <a:ext cx="2076406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Tokyo &amp; Phnom Penh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3B35E5-8A3E-E8C9-CAD9-E78891A017F4}"/>
              </a:ext>
            </a:extLst>
          </p:cNvPr>
          <p:cNvSpPr/>
          <p:nvPr/>
        </p:nvSpPr>
        <p:spPr>
          <a:xfrm>
            <a:off x="9543229" y="1472565"/>
            <a:ext cx="2076406" cy="518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Thames, London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7C5F07-E536-A0DD-5C09-B67FEC1D9F31}"/>
              </a:ext>
            </a:extLst>
          </p:cNvPr>
          <p:cNvSpPr/>
          <p:nvPr/>
        </p:nvSpPr>
        <p:spPr>
          <a:xfrm>
            <a:off x="572365" y="1466850"/>
            <a:ext cx="2076406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Nagpur</a:t>
            </a:r>
            <a:endParaRPr lang="en-US"/>
          </a:p>
        </p:txBody>
      </p:sp>
      <p:sp>
        <p:nvSpPr>
          <p:cNvPr id="200" name="Globe Circle"/>
          <p:cNvSpPr/>
          <p:nvPr/>
        </p:nvSpPr>
        <p:spPr>
          <a:xfrm>
            <a:off x="11048640" y="274320"/>
            <a:ext cx="609600" cy="60960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1" name="Globe Icon" descr="/home/claude/jalsankalp/icons/globe_FFFF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776" y="411456"/>
            <a:ext cx="335328" cy="33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84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DJB Neera Logo" descr="Delhi Jal Board embl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567" y="50000"/>
            <a:ext cx="352866" cy="460000"/>
          </a:xfrm>
          <a:prstGeom prst="rect">
            <a:avLst/>
          </a:prstGeom>
        </p:spPr>
      </p:pic>
      <p:sp>
        <p:nvSpPr>
          <p:cNvPr id="12" name="Shape 2">
            <a:extLst>
              <a:ext uri="{FF2B5EF4-FFF2-40B4-BE49-F238E27FC236}">
                <a16:creationId xmlns:a16="http://schemas.microsoft.com/office/drawing/2014/main" id="{ED804ED4-9F55-C33E-0ACB-6461A7539698}"/>
              </a:ext>
            </a:extLst>
          </p:cNvPr>
          <p:cNvSpPr/>
          <p:nvPr/>
        </p:nvSpPr>
        <p:spPr>
          <a:xfrm>
            <a:off x="5637276" y="548640"/>
            <a:ext cx="914400" cy="91440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Image 0" descr="/home/claude/jalsankalp/icons/check_FFFFFF.png">
            <a:extLst>
              <a:ext uri="{FF2B5EF4-FFF2-40B4-BE49-F238E27FC236}">
                <a16:creationId xmlns:a16="http://schemas.microsoft.com/office/drawing/2014/main" id="{0D96377E-755E-B10A-8BDB-2A48AE9FE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016" y="754380"/>
            <a:ext cx="502920" cy="502920"/>
          </a:xfrm>
          <a:prstGeom prst="rect">
            <a:avLst/>
          </a:prstGeom>
        </p:spPr>
      </p:pic>
      <p:sp>
        <p:nvSpPr>
          <p:cNvPr id="14" name="Text 3">
            <a:extLst>
              <a:ext uri="{FF2B5EF4-FFF2-40B4-BE49-F238E27FC236}">
                <a16:creationId xmlns:a16="http://schemas.microsoft.com/office/drawing/2014/main" id="{CE2A6063-255A-F705-D15E-0AE455E58910}"/>
              </a:ext>
            </a:extLst>
          </p:cNvPr>
          <p:cNvSpPr/>
          <p:nvPr/>
        </p:nvSpPr>
        <p:spPr>
          <a:xfrm>
            <a:off x="0" y="1554480"/>
            <a:ext cx="121889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 You!</a:t>
            </a:r>
            <a:endParaRPr lang="en-US" sz="3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13A66C3B-EF16-F507-5CEC-BE98E05A3E9B}"/>
              </a:ext>
            </a:extLst>
          </p:cNvPr>
          <p:cNvSpPr/>
          <p:nvPr/>
        </p:nvSpPr>
        <p:spPr>
          <a:xfrm>
            <a:off x="1314450" y="2971800"/>
            <a:ext cx="9418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305A3CEF-863A-463C-7227-FBBEAAD7D31E}"/>
              </a:ext>
            </a:extLst>
          </p:cNvPr>
          <p:cNvSpPr/>
          <p:nvPr/>
        </p:nvSpPr>
        <p:spPr>
          <a:xfrm>
            <a:off x="5088636" y="4709160"/>
            <a:ext cx="2011680" cy="0"/>
          </a:xfrm>
          <a:prstGeom prst="line">
            <a:avLst/>
          </a:prstGeom>
          <a:noFill/>
          <a:ln w="25400">
            <a:solidFill>
              <a:srgbClr val="F2A900"/>
            </a:solidFill>
            <a:prstDash val="solid"/>
          </a:ln>
        </p:spPr>
        <p:txBody>
          <a:bodyPr/>
          <a:lstStyle/>
          <a:p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D4D4B53D-4AF1-38E1-9AE4-274BF325547F}"/>
              </a:ext>
            </a:extLst>
          </p:cNvPr>
          <p:cNvSpPr/>
          <p:nvPr/>
        </p:nvSpPr>
        <p:spPr>
          <a:xfrm>
            <a:off x="0" y="49377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20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JAL SANKALP 2047  |  DELHI JAL BOARD</a:t>
            </a:r>
            <a:endParaRPr lang="en-US" sz="16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00" name="DJB Logo Mark" descr="Delhi Jal Board emble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2000" y="200000"/>
            <a:ext cx="420000" cy="547500"/>
          </a:xfrm>
          <a:prstGeom prst="rect">
            <a:avLst/>
          </a:prstGeom>
        </p:spPr>
      </p:pic>
      <p:pic>
        <p:nvPicPr>
          <p:cNvPr id="4" name="DJB Logo" descr="Delhi Jal Board emblem">
            <a:extLst>
              <a:ext uri="{FF2B5EF4-FFF2-40B4-BE49-F238E27FC236}">
                <a16:creationId xmlns:a16="http://schemas.microsoft.com/office/drawing/2014/main" id="{9D44C0B5-9C1A-9D37-7AB4-165264149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653" y="2375478"/>
            <a:ext cx="1516924" cy="197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82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129b2cc-4393-4691-814d-95eb8359c06c}" enabled="1" method="Standard" siteId="{deff24bb-2089-4400-8c8e-f71e680378b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1747</Words>
  <Application>Microsoft Office PowerPoint</Application>
  <PresentationFormat>Widescreen</PresentationFormat>
  <Paragraphs>358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Mayank Bhardwaj</cp:lastModifiedBy>
  <cp:revision>13</cp:revision>
  <cp:lastPrinted>2026-09-12T12:51:22Z</cp:lastPrinted>
  <dcterms:created xsi:type="dcterms:W3CDTF">2026-09-06T18:30:13Z</dcterms:created>
  <dcterms:modified xsi:type="dcterms:W3CDTF">2026-09-14T11:49:01Z</dcterms:modified>
</cp:coreProperties>
</file>